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57" r:id="rId4"/>
    <p:sldId id="291" r:id="rId5"/>
    <p:sldId id="258" r:id="rId6"/>
    <p:sldId id="292" r:id="rId7"/>
    <p:sldId id="259" r:id="rId8"/>
    <p:sldId id="293" r:id="rId9"/>
    <p:sldId id="313" r:id="rId10"/>
    <p:sldId id="314" r:id="rId11"/>
    <p:sldId id="261" r:id="rId12"/>
    <p:sldId id="294" r:id="rId13"/>
    <p:sldId id="260" r:id="rId14"/>
    <p:sldId id="262" r:id="rId15"/>
    <p:sldId id="295" r:id="rId16"/>
    <p:sldId id="265" r:id="rId17"/>
    <p:sldId id="315" r:id="rId18"/>
    <p:sldId id="266" r:id="rId19"/>
    <p:sldId id="328" r:id="rId20"/>
    <p:sldId id="329" r:id="rId21"/>
    <p:sldId id="267" r:id="rId22"/>
    <p:sldId id="296" r:id="rId23"/>
    <p:sldId id="263" r:id="rId24"/>
    <p:sldId id="268" r:id="rId25"/>
    <p:sldId id="316" r:id="rId26"/>
    <p:sldId id="297" r:id="rId27"/>
    <p:sldId id="269" r:id="rId28"/>
    <p:sldId id="298" r:id="rId29"/>
    <p:sldId id="270" r:id="rId30"/>
    <p:sldId id="299" r:id="rId31"/>
    <p:sldId id="274" r:id="rId32"/>
    <p:sldId id="300" r:id="rId33"/>
    <p:sldId id="271" r:id="rId34"/>
    <p:sldId id="272" r:id="rId35"/>
    <p:sldId id="330" r:id="rId36"/>
    <p:sldId id="273" r:id="rId37"/>
    <p:sldId id="301" r:id="rId38"/>
    <p:sldId id="275" r:id="rId39"/>
    <p:sldId id="302" r:id="rId40"/>
    <p:sldId id="276" r:id="rId41"/>
    <p:sldId id="303" r:id="rId42"/>
    <p:sldId id="304" r:id="rId43"/>
    <p:sldId id="306" r:id="rId44"/>
    <p:sldId id="317" r:id="rId45"/>
    <p:sldId id="318" r:id="rId46"/>
    <p:sldId id="319" r:id="rId47"/>
    <p:sldId id="331" r:id="rId48"/>
    <p:sldId id="307" r:id="rId49"/>
    <p:sldId id="332" r:id="rId50"/>
    <p:sldId id="320" r:id="rId51"/>
    <p:sldId id="308" r:id="rId52"/>
    <p:sldId id="321" r:id="rId53"/>
    <p:sldId id="309" r:id="rId54"/>
    <p:sldId id="311" r:id="rId55"/>
    <p:sldId id="322" r:id="rId56"/>
    <p:sldId id="323" r:id="rId57"/>
    <p:sldId id="324" r:id="rId58"/>
    <p:sldId id="325" r:id="rId59"/>
    <p:sldId id="326" r:id="rId60"/>
    <p:sldId id="310" r:id="rId61"/>
    <p:sldId id="312" r:id="rId62"/>
    <p:sldId id="282" r:id="rId63"/>
    <p:sldId id="32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3C6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9C69F-A025-0000-9813-B488C70898EA}" v="869" dt="2021-05-10T09:24:01.900"/>
    <p1510:client id="{D4D5F55E-2059-B734-91F6-0D13518AF091}" v="3032" dt="2021-05-10T12:08:44.521"/>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Kiểu Sáng 1 - Màu chủ đề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0039" autoAdjust="0"/>
    <p:restoredTop sz="94660"/>
  </p:normalViewPr>
  <p:slideViewPr>
    <p:cSldViewPr snapToGrid="0">
      <p:cViewPr varScale="1">
        <p:scale>
          <a:sx n="71" d="100"/>
          <a:sy n="71" d="100"/>
        </p:scale>
        <p:origin x="-408" y="-9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BA63C741-F42F-4F70-80EC-7892F016D3DC}"/>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xmlns="" id="{4905764C-2005-4B2A-8B5B-A8C84466D0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xmlns="" id="{281B8391-456F-46EA-A15B-C24D64D2908D}"/>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5" name="Chỗ dành sẵn cho Chân trang 4">
            <a:extLst>
              <a:ext uri="{FF2B5EF4-FFF2-40B4-BE49-F238E27FC236}">
                <a16:creationId xmlns:a16="http://schemas.microsoft.com/office/drawing/2014/main" xmlns="" id="{09D18ECE-917F-4CE8-AC9C-D252CFD72B4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xmlns="" id="{B6243E81-35AE-4331-B585-FB95DF89F19F}"/>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62886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6FF665B6-2438-483C-9DAD-E8E86A6EC5A9}"/>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xmlns="" id="{48E9DC80-EEE5-490F-BA9A-83CBAEE9FD36}"/>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xmlns="" id="{20417EAB-41E3-4171-AC1B-0A2CD4DF6DD8}"/>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5" name="Chỗ dành sẵn cho Chân trang 4">
            <a:extLst>
              <a:ext uri="{FF2B5EF4-FFF2-40B4-BE49-F238E27FC236}">
                <a16:creationId xmlns:a16="http://schemas.microsoft.com/office/drawing/2014/main" xmlns="" id="{F8E05656-5A96-4EEB-9D42-4E5DBB02246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xmlns="" id="{7842EA6E-1B52-4324-8B85-DDE6D59408FD}"/>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669350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xmlns="" id="{0433AE88-3C7C-4028-B907-3F4525932220}"/>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xmlns="" id="{A23155EF-EE4B-4DE4-AA17-8C8766F845CC}"/>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xmlns="" id="{8FBA447F-1AF9-4C20-BA99-652741B9C5DE}"/>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5" name="Chỗ dành sẵn cho Chân trang 4">
            <a:extLst>
              <a:ext uri="{FF2B5EF4-FFF2-40B4-BE49-F238E27FC236}">
                <a16:creationId xmlns:a16="http://schemas.microsoft.com/office/drawing/2014/main" xmlns="" id="{8EF2FD14-CF97-4118-B2F5-A680A70E64B0}"/>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xmlns="" id="{D7336FEE-C9B6-486F-BB70-0527C95CC23B}"/>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277119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967A476A-A84D-43BB-BFEF-1D8B24E52DCC}"/>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xmlns="" id="{93F57480-D09A-42AF-9139-5D507982A28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xmlns="" id="{C1F83A76-752B-4EBF-A14F-EEB76195E952}"/>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5" name="Chỗ dành sẵn cho Chân trang 4">
            <a:extLst>
              <a:ext uri="{FF2B5EF4-FFF2-40B4-BE49-F238E27FC236}">
                <a16:creationId xmlns:a16="http://schemas.microsoft.com/office/drawing/2014/main" xmlns="" id="{FE9CDF80-FE4C-4CFA-9E7B-E73460C62AB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xmlns="" id="{BAFD6BF9-F806-4E46-91C5-F86757248900}"/>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3241786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6B86ECE7-B245-4188-86AC-4FEB1C897E7B}"/>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xmlns="" id="{A7B4D3E9-C977-4700-B758-901C1FB7CB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xmlns="" id="{D7787782-EC7A-469B-8928-A9C0BB4EBFC0}"/>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5" name="Chỗ dành sẵn cho Chân trang 4">
            <a:extLst>
              <a:ext uri="{FF2B5EF4-FFF2-40B4-BE49-F238E27FC236}">
                <a16:creationId xmlns:a16="http://schemas.microsoft.com/office/drawing/2014/main" xmlns="" id="{4B34E85D-9BD8-4087-B2AB-BCD38F3B022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xmlns="" id="{D72585EC-3812-41EC-9018-44FB287C0615}"/>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65728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9BDFD82-FAE3-492A-8281-3E03408C11F8}"/>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xmlns="" id="{BC14C035-7721-4976-A331-6093E1AAE42F}"/>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xmlns="" id="{11FFEB46-D31B-4377-A509-60A5922121C7}"/>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xmlns="" id="{E02C1832-BC57-4ADA-A34A-390CF3D67131}"/>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6" name="Chỗ dành sẵn cho Chân trang 5">
            <a:extLst>
              <a:ext uri="{FF2B5EF4-FFF2-40B4-BE49-F238E27FC236}">
                <a16:creationId xmlns:a16="http://schemas.microsoft.com/office/drawing/2014/main" xmlns="" id="{DEC7F3B5-294E-44BD-8302-2328C377668F}"/>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xmlns="" id="{A2B2B997-C84C-4CC2-92CD-822A821CC84A}"/>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303545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7EBD6FAB-0556-49E3-91DA-7AD835F452C8}"/>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xmlns="" id="{93F8663E-E0D8-4D97-A977-4249D9E6A1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xmlns="" id="{93CD385A-D704-4B8F-BB46-009931A542D0}"/>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xmlns="" id="{63B06BC2-0A2C-464D-806F-58E402B79D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xmlns="" id="{BE3E5874-AE09-4245-8382-DC88B3E3791B}"/>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xmlns="" id="{7DB318DA-FCFB-4CF1-B4A8-C047CC2D4131}"/>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8" name="Chỗ dành sẵn cho Chân trang 7">
            <a:extLst>
              <a:ext uri="{FF2B5EF4-FFF2-40B4-BE49-F238E27FC236}">
                <a16:creationId xmlns:a16="http://schemas.microsoft.com/office/drawing/2014/main" xmlns="" id="{DA12A3FB-ADCA-41F0-9A63-1ED2FEF8E80D}"/>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xmlns="" id="{6F234A3E-1503-44DD-B39B-35144CF5BFF4}"/>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308998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D11487C4-16B6-483D-AED1-1146A9A4F6E2}"/>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xmlns="" id="{7430F17F-384C-4D44-A00A-0BE411043A65}"/>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4" name="Chỗ dành sẵn cho Chân trang 3">
            <a:extLst>
              <a:ext uri="{FF2B5EF4-FFF2-40B4-BE49-F238E27FC236}">
                <a16:creationId xmlns:a16="http://schemas.microsoft.com/office/drawing/2014/main" xmlns="" id="{8E864088-BF30-4A0E-8869-D574252906C0}"/>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xmlns="" id="{79298BAA-8760-4427-880A-D31379422E74}"/>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128443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xmlns="" id="{D7ED7848-83F7-4C3E-9446-F2EF70725B29}"/>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3" name="Chỗ dành sẵn cho Chân trang 2">
            <a:extLst>
              <a:ext uri="{FF2B5EF4-FFF2-40B4-BE49-F238E27FC236}">
                <a16:creationId xmlns:a16="http://schemas.microsoft.com/office/drawing/2014/main" xmlns="" id="{7829CB63-924C-456A-8B71-B6BEC52155E4}"/>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xmlns="" id="{0DB5400C-84F5-444B-93AA-1815ED03283B}"/>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42487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615518C9-0B25-4D8F-933D-06E50CD2C90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xmlns="" id="{C770F43B-BD9F-40B7-8DEC-D411E5E6DA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xmlns="" id="{8A0C15DB-836B-45B8-A324-9904FB8931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xmlns="" id="{0EAD7734-1746-4B3E-98C9-70F5145E6FD4}"/>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6" name="Chỗ dành sẵn cho Chân trang 5">
            <a:extLst>
              <a:ext uri="{FF2B5EF4-FFF2-40B4-BE49-F238E27FC236}">
                <a16:creationId xmlns:a16="http://schemas.microsoft.com/office/drawing/2014/main" xmlns="" id="{7F7AD6E5-63FA-4B58-AD0D-3CFE79ABB4AA}"/>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xmlns="" id="{252B4C21-DFCC-4D0F-A5F3-C556920E73C9}"/>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2070958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92480A3B-B21E-4569-846A-393DB3D28305}"/>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xmlns="" id="{2BF37B89-9018-4947-9FCE-A17A4C3DC2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xmlns="" id="{984BF61E-BD7F-4D1D-B82D-817DF39B1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xmlns="" id="{A44160E7-F5B2-4B30-A9A7-56CFB66D4C0F}"/>
              </a:ext>
            </a:extLst>
          </p:cNvPr>
          <p:cNvSpPr>
            <a:spLocks noGrp="1"/>
          </p:cNvSpPr>
          <p:nvPr>
            <p:ph type="dt" sz="half" idx="10"/>
          </p:nvPr>
        </p:nvSpPr>
        <p:spPr/>
        <p:txBody>
          <a:bodyPr/>
          <a:lstStyle/>
          <a:p>
            <a:fld id="{2637FBFE-E9EA-474A-B478-2D9CEDDF04C0}" type="datetimeFigureOut">
              <a:rPr lang="en-US" smtClean="0"/>
              <a:pPr/>
              <a:t>10/05/2021</a:t>
            </a:fld>
            <a:endParaRPr lang="en-US"/>
          </a:p>
        </p:txBody>
      </p:sp>
      <p:sp>
        <p:nvSpPr>
          <p:cNvPr id="6" name="Chỗ dành sẵn cho Chân trang 5">
            <a:extLst>
              <a:ext uri="{FF2B5EF4-FFF2-40B4-BE49-F238E27FC236}">
                <a16:creationId xmlns:a16="http://schemas.microsoft.com/office/drawing/2014/main" xmlns="" id="{92569B18-20AB-416D-8FD1-C7A6B3ED9287}"/>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xmlns="" id="{DA056882-9DA6-4965-8337-CCE910B04A89}"/>
              </a:ext>
            </a:extLst>
          </p:cNvPr>
          <p:cNvSpPr>
            <a:spLocks noGrp="1"/>
          </p:cNvSpPr>
          <p:nvPr>
            <p:ph type="sldNum" sz="quarter" idx="12"/>
          </p:nvPr>
        </p:nvSpPr>
        <p:spPr/>
        <p:txBody>
          <a:body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190879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8000"/>
            <a:lum/>
          </a:blip>
          <a:srcRect/>
          <a:stretch>
            <a:fillRect t="-17000" b="-17000"/>
          </a:stretch>
        </a:blipFill>
        <a:effectLst/>
      </p:bgPr>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xmlns="" id="{27DB1CCD-C83F-4935-96BF-125998359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xmlns="" id="{D5D3E533-3840-4534-A4E7-42514A3A55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xmlns="" id="{57CF6F93-2073-4492-8344-95FF725555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37FBFE-E9EA-474A-B478-2D9CEDDF04C0}" type="datetimeFigureOut">
              <a:rPr lang="en-US" smtClean="0"/>
              <a:pPr/>
              <a:t>10/05/2021</a:t>
            </a:fld>
            <a:endParaRPr lang="en-US"/>
          </a:p>
        </p:txBody>
      </p:sp>
      <p:sp>
        <p:nvSpPr>
          <p:cNvPr id="5" name="Chỗ dành sẵn cho Chân trang 4">
            <a:extLst>
              <a:ext uri="{FF2B5EF4-FFF2-40B4-BE49-F238E27FC236}">
                <a16:creationId xmlns:a16="http://schemas.microsoft.com/office/drawing/2014/main" xmlns="" id="{CB2DC042-A915-499E-A06C-AFA4A182B8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xmlns="" id="{BC26B11B-4756-475E-BB65-06BCB43DD6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E5BE9-D47B-4FBF-922A-B6B481E613DD}" type="slidenum">
              <a:rPr lang="en-US" smtClean="0"/>
              <a:pPr/>
              <a:t>‹#›</a:t>
            </a:fld>
            <a:endParaRPr lang="en-US"/>
          </a:p>
        </p:txBody>
      </p:sp>
    </p:spTree>
    <p:extLst>
      <p:ext uri="{BB962C8B-B14F-4D97-AF65-F5344CB8AC3E}">
        <p14:creationId xmlns:p14="http://schemas.microsoft.com/office/powerpoint/2010/main" xmlns="" val="2081396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3" name="Rectangle 7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Colorectal cancer - Wikipedia">
            <a:extLst>
              <a:ext uri="{FF2B5EF4-FFF2-40B4-BE49-F238E27FC236}">
                <a16:creationId xmlns:a16="http://schemas.microsoft.com/office/drawing/2014/main" xmlns="" id="{8FC793D7-9E4A-476B-9620-3782B793E146}"/>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5371105" y="2143606"/>
            <a:ext cx="6408836" cy="480662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Nhóm 7">
            <a:extLst>
              <a:ext uri="{FF2B5EF4-FFF2-40B4-BE49-F238E27FC236}">
                <a16:creationId xmlns:a16="http://schemas.microsoft.com/office/drawing/2014/main" xmlns="" id="{5D257BE8-ED84-4C83-A03F-9D5D6E0B90A0}"/>
              </a:ext>
            </a:extLst>
          </p:cNvPr>
          <p:cNvGrpSpPr/>
          <p:nvPr/>
        </p:nvGrpSpPr>
        <p:grpSpPr>
          <a:xfrm>
            <a:off x="6909459" y="20702"/>
            <a:ext cx="4476997" cy="1515499"/>
            <a:chOff x="6909459" y="20702"/>
            <a:chExt cx="4476997" cy="1515499"/>
          </a:xfrm>
        </p:grpSpPr>
        <p:pic>
          <p:nvPicPr>
            <p:cNvPr id="19" name="Picture 4" descr="Trường Đại học Y Dược Thành phố Hồ Chí Minh, 217 Hồng Bàng">
              <a:extLst>
                <a:ext uri="{FF2B5EF4-FFF2-40B4-BE49-F238E27FC236}">
                  <a16:creationId xmlns:a16="http://schemas.microsoft.com/office/drawing/2014/main" xmlns="" id="{17AA4C9E-3EF5-42B1-854A-FFD0D1743B30}"/>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4565" y="90233"/>
              <a:ext cx="798919" cy="791110"/>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LOGO-BV-UNG-BUOU - ATC-MED - Medical Company">
              <a:extLst>
                <a:ext uri="{FF2B5EF4-FFF2-40B4-BE49-F238E27FC236}">
                  <a16:creationId xmlns:a16="http://schemas.microsoft.com/office/drawing/2014/main" xmlns="" id="{A5FDDE7F-CF74-4018-BFD8-F029D4531A38}"/>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284613" y="20702"/>
              <a:ext cx="971577" cy="971577"/>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TextBox 4">
              <a:extLst>
                <a:ext uri="{FF2B5EF4-FFF2-40B4-BE49-F238E27FC236}">
                  <a16:creationId xmlns:a16="http://schemas.microsoft.com/office/drawing/2014/main" xmlns="" id="{10E23282-F52C-447E-80A1-894C6DF1D68B}"/>
                </a:ext>
              </a:extLst>
            </p:cNvPr>
            <p:cNvSpPr txBox="1"/>
            <p:nvPr/>
          </p:nvSpPr>
          <p:spPr>
            <a:xfrm>
              <a:off x="6909459" y="1012981"/>
              <a:ext cx="4476997" cy="523220"/>
            </a:xfrm>
            <a:prstGeom prst="rect">
              <a:avLst/>
            </a:prstGeom>
            <a:noFill/>
          </p:spPr>
          <p:txBody>
            <a:bodyPr wrap="square" rtlCol="0">
              <a:spAutoFit/>
            </a:bodyPr>
            <a:lstStyle/>
            <a:p>
              <a:pPr algn="ctr">
                <a:buClr>
                  <a:srgbClr val="000000"/>
                </a:buClr>
                <a:buFont typeface="Arial"/>
                <a:buNone/>
              </a:pPr>
              <a:r>
                <a:rPr lang="en-US" sz="1400" kern="0" dirty="0">
                  <a:solidFill>
                    <a:srgbClr val="002060"/>
                  </a:solidFill>
                  <a:latin typeface="Arial"/>
                  <a:cs typeface="Arial"/>
                  <a:sym typeface="Arial"/>
                </a:rPr>
                <a:t>ĐẠI HỌC Y DƯỢC THÀNH PHỐ HỒ CHÍ MINH</a:t>
              </a:r>
            </a:p>
            <a:p>
              <a:pPr algn="ctr">
                <a:buClr>
                  <a:srgbClr val="000000"/>
                </a:buClr>
                <a:buFont typeface="Arial"/>
                <a:buNone/>
              </a:pPr>
              <a:r>
                <a:rPr lang="vi-VN" sz="1400" kern="0" dirty="0">
                  <a:solidFill>
                    <a:srgbClr val="002060"/>
                  </a:solidFill>
                  <a:cs typeface="Arial"/>
                  <a:sym typeface="Arial"/>
                </a:rPr>
                <a:t>BỆNH VIỆN UNG BƯỚU THÀNH PHỐ HỒ CHÍ MINH</a:t>
              </a:r>
              <a:endParaRPr lang="en-US" sz="1400" kern="0" dirty="0">
                <a:solidFill>
                  <a:srgbClr val="002060"/>
                </a:solidFill>
                <a:latin typeface="Arial"/>
                <a:cs typeface="Arial"/>
                <a:sym typeface="Arial"/>
              </a:endParaRPr>
            </a:p>
          </p:txBody>
        </p:sp>
      </p:grpSp>
      <p:sp>
        <p:nvSpPr>
          <p:cNvPr id="2" name="Hình chữ nhật: Góc Tròn 1">
            <a:extLst>
              <a:ext uri="{FF2B5EF4-FFF2-40B4-BE49-F238E27FC236}">
                <a16:creationId xmlns:a16="http://schemas.microsoft.com/office/drawing/2014/main" xmlns="" id="{394C4C0D-466D-469C-8444-52C73C3A9FB5}"/>
              </a:ext>
            </a:extLst>
          </p:cNvPr>
          <p:cNvSpPr/>
          <p:nvPr/>
        </p:nvSpPr>
        <p:spPr>
          <a:xfrm>
            <a:off x="994914" y="2224178"/>
            <a:ext cx="2990489" cy="241539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dirty="0">
                <a:solidFill>
                  <a:srgbClr val="223C6C"/>
                </a:solidFill>
                <a:latin typeface="Arial"/>
                <a:cs typeface="Arial"/>
              </a:rPr>
              <a:t>BỆNH ÁN UNG THƯ TRỰC TRÀNG</a:t>
            </a:r>
          </a:p>
          <a:p>
            <a:pPr algn="ctr"/>
            <a:endParaRPr lang="vi-VN" sz="2000" b="1" dirty="0">
              <a:solidFill>
                <a:srgbClr val="223C6C"/>
              </a:solidFill>
              <a:latin typeface="Arial"/>
              <a:cs typeface="Arial"/>
            </a:endParaRPr>
          </a:p>
          <a:p>
            <a:pPr algn="ctr"/>
            <a:r>
              <a:rPr lang="vi-VN" sz="2000" b="1" dirty="0">
                <a:solidFill>
                  <a:srgbClr val="223C6C"/>
                </a:solidFill>
                <a:latin typeface="Arial"/>
                <a:cs typeface="Arial"/>
              </a:rPr>
              <a:t>NHÓM 3 Y16H</a:t>
            </a:r>
          </a:p>
        </p:txBody>
      </p:sp>
    </p:spTree>
    <p:extLst>
      <p:ext uri="{BB962C8B-B14F-4D97-AF65-F5344CB8AC3E}">
        <p14:creationId xmlns:p14="http://schemas.microsoft.com/office/powerpoint/2010/main" xmlns="" val="160500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E05D0CF-4574-4E9A-8792-8977760CFDEA}"/>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757D5131-6F3D-4691-8CC5-BB19F75F08A7}"/>
              </a:ext>
            </a:extLst>
          </p:cNvPr>
          <p:cNvSpPr>
            <a:spLocks noGrp="1"/>
          </p:cNvSpPr>
          <p:nvPr>
            <p:ph idx="1"/>
          </p:nvPr>
        </p:nvSpPr>
        <p:spPr/>
        <p:txBody>
          <a:bodyPr vert="horz" lIns="91440" tIns="45720" rIns="91440" bIns="45720" rtlCol="0" anchor="t">
            <a:normAutofit/>
          </a:bodyPr>
          <a:lstStyle/>
          <a:p>
            <a:pPr marL="0" indent="0" algn="just">
              <a:buNone/>
            </a:pPr>
            <a:r>
              <a:rPr lang="en-US" dirty="0">
                <a:latin typeface="Times New Roman" pitchFamily="18" charset="0"/>
                <a:ea typeface="+mn-lt"/>
                <a:cs typeface="Times New Roman" pitchFamily="18" charset="0"/>
              </a:rPr>
              <a:t>Trong </a:t>
            </a:r>
            <a:r>
              <a:rPr lang="en-US" dirty="0" err="1">
                <a:latin typeface="Times New Roman" pitchFamily="18" charset="0"/>
                <a:ea typeface="+mn-lt"/>
                <a:cs typeface="Times New Roman" pitchFamily="18" charset="0"/>
              </a:rPr>
              <a:t>quá</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trình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sụt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khoảng</a:t>
            </a:r>
            <a:r>
              <a:rPr lang="en-US" dirty="0">
                <a:latin typeface="Times New Roman" pitchFamily="18" charset="0"/>
                <a:ea typeface="+mn-lt"/>
                <a:cs typeface="Times New Roman" pitchFamily="18" charset="0"/>
              </a:rPr>
              <a:t> 3kg </a:t>
            </a:r>
            <a:r>
              <a:rPr lang="en-US" dirty="0" err="1">
                <a:latin typeface="Times New Roman" pitchFamily="18" charset="0"/>
                <a:ea typeface="+mn-lt"/>
                <a:cs typeface="Times New Roman" pitchFamily="18" charset="0"/>
              </a:rPr>
              <a:t>từ</a:t>
            </a:r>
            <a:r>
              <a:rPr lang="en-US" dirty="0">
                <a:latin typeface="Times New Roman" pitchFamily="18" charset="0"/>
                <a:ea typeface="+mn-lt"/>
                <a:cs typeface="Times New Roman" pitchFamily="18" charset="0"/>
              </a:rPr>
              <a:t> 1,5 </a:t>
            </a:r>
            <a:r>
              <a:rPr lang="en-US" dirty="0" err="1">
                <a:latin typeface="Times New Roman" pitchFamily="18" charset="0"/>
                <a:ea typeface="+mn-lt"/>
                <a:cs typeface="Times New Roman" pitchFamily="18" charset="0"/>
              </a:rPr>
              <a:t>tháng</a:t>
            </a:r>
            <a:r>
              <a:rPr lang="en-US" dirty="0">
                <a:latin typeface="Times New Roman" pitchFamily="18" charset="0"/>
                <a:ea typeface="+mn-lt"/>
                <a:cs typeface="Times New Roman" pitchFamily="18" charset="0"/>
              </a:rPr>
              <a:t> nay, </a:t>
            </a:r>
            <a:r>
              <a:rPr lang="en-US" dirty="0" err="1">
                <a:latin typeface="Times New Roman" pitchFamily="18" charset="0"/>
                <a:ea typeface="+mn-lt"/>
                <a:cs typeface="Times New Roman" pitchFamily="18" charset="0"/>
              </a:rPr>
              <a:t>ăn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uống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bình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thường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sốt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buồn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nôn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nôn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tiểu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chướng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cảm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giác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đau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nhức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xương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thở</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đau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ngực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ho,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vàng</a:t>
            </a:r>
            <a:r>
              <a:rPr lang="en-US" dirty="0">
                <a:latin typeface="Times New Roman" pitchFamily="18" charset="0"/>
                <a:ea typeface="+mn-lt"/>
                <a:cs typeface="Times New Roman" pitchFamily="18" charset="0"/>
              </a:rPr>
              <a:t> da,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cơ</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giật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chuột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rút</a:t>
            </a:r>
            <a:r>
              <a:rPr lang="en-US" dirty="0">
                <a:latin typeface="Times New Roman" pitchFamily="18" charset="0"/>
                <a:ea typeface="+mn-lt"/>
                <a:cs typeface="Times New Roman" pitchFamily="18" charset="0"/>
              </a:rPr>
              <a:t> hay </a:t>
            </a:r>
            <a:r>
              <a:rPr lang="en-US" dirty="0" err="1">
                <a:latin typeface="Times New Roman" pitchFamily="18" charset="0"/>
                <a:ea typeface="+mn-lt"/>
                <a:cs typeface="Times New Roman" pitchFamily="18" charset="0"/>
              </a:rPr>
              <a:t>yếu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liệt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cơ</a:t>
            </a:r>
            <a:r>
              <a:rPr lang="en-US" dirty="0">
                <a:latin typeface="Times New Roman" pitchFamily="18" charset="0"/>
                <a:ea typeface="+mn-lt"/>
                <a:cs typeface="Times New Roman" pitchFamily="18" charset="0"/>
              </a:rPr>
              <a:t> </a:t>
            </a:r>
            <a:endParaRPr lang="en-US" dirty="0" err="1">
              <a:latin typeface="Times New Roman" pitchFamily="18" charset="0"/>
              <a:cs typeface="Times New Roman" pitchFamily="18" charset="0"/>
            </a:endParaRPr>
          </a:p>
          <a:p>
            <a:pPr algn="just"/>
            <a:endParaRPr lang="en-US" dirty="0">
              <a:latin typeface="Times New Roman" panose="02020603050405020304" pitchFamily="18" charset="0"/>
              <a:cs typeface="Times New Roman" panose="02020603050405020304" pitchFamily="18" charset="0"/>
            </a:endParaRPr>
          </a:p>
        </p:txBody>
      </p:sp>
      <p:grpSp>
        <p:nvGrpSpPr>
          <p:cNvPr id="4" name="Nhóm 3">
            <a:extLst>
              <a:ext uri="{FF2B5EF4-FFF2-40B4-BE49-F238E27FC236}">
                <a16:creationId xmlns:a16="http://schemas.microsoft.com/office/drawing/2014/main" xmlns="" id="{667E82C4-7057-4FD9-B8E8-A5F4209F204E}"/>
              </a:ext>
            </a:extLst>
          </p:cNvPr>
          <p:cNvGrpSpPr/>
          <p:nvPr/>
        </p:nvGrpSpPr>
        <p:grpSpPr>
          <a:xfrm>
            <a:off x="838200" y="666750"/>
            <a:ext cx="4267199" cy="742950"/>
            <a:chOff x="838200" y="666750"/>
            <a:chExt cx="4267199" cy="742950"/>
          </a:xfrm>
        </p:grpSpPr>
        <p:sp>
          <p:nvSpPr>
            <p:cNvPr id="5" name="Mũi tên: Hình ngũ giác 4">
              <a:extLst>
                <a:ext uri="{FF2B5EF4-FFF2-40B4-BE49-F238E27FC236}">
                  <a16:creationId xmlns:a16="http://schemas.microsoft.com/office/drawing/2014/main" xmlns="" id="{DE5AA012-F7B7-4F32-A2BF-255CD6CE6B85}"/>
                </a:ext>
              </a:extLst>
            </p:cNvPr>
            <p:cNvSpPr/>
            <p:nvPr/>
          </p:nvSpPr>
          <p:spPr>
            <a:xfrm>
              <a:off x="838200" y="666750"/>
              <a:ext cx="4267199"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BỆNH SỬ</a:t>
              </a:r>
            </a:p>
          </p:txBody>
        </p:sp>
        <p:sp>
          <p:nvSpPr>
            <p:cNvPr id="6" name="Mũi tên: Hình ngũ giác 5">
              <a:extLst>
                <a:ext uri="{FF2B5EF4-FFF2-40B4-BE49-F238E27FC236}">
                  <a16:creationId xmlns:a16="http://schemas.microsoft.com/office/drawing/2014/main" xmlns="" id="{5C516E1C-102D-4190-86CA-D59FED3071CB}"/>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III</a:t>
              </a:r>
            </a:p>
          </p:txBody>
        </p:sp>
      </p:grpSp>
    </p:spTree>
    <p:extLst>
      <p:ext uri="{BB962C8B-B14F-4D97-AF65-F5344CB8AC3E}">
        <p14:creationId xmlns:p14="http://schemas.microsoft.com/office/powerpoint/2010/main" xmlns="" val="323443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E05D0CF-4574-4E9A-8792-8977760CFDEA}"/>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757D5131-6F3D-4691-8CC5-BB19F75F08A7}"/>
              </a:ext>
            </a:extLst>
          </p:cNvPr>
          <p:cNvSpPr>
            <a:spLocks noGrp="1"/>
          </p:cNvSpPr>
          <p:nvPr>
            <p:ph idx="1"/>
          </p:nvPr>
        </p:nvSpPr>
        <p:spPr>
          <a:xfrm>
            <a:off x="838200" y="1825625"/>
            <a:ext cx="10515600" cy="4595753"/>
          </a:xfrm>
        </p:spPr>
        <p:txBody>
          <a:bodyPr vert="horz" lIns="91440" tIns="45720" rIns="91440" bIns="45720" rtlCol="0" anchor="t">
            <a:normAutofit fontScale="77500" lnSpcReduction="20000"/>
          </a:bodyPr>
          <a:lstStyle/>
          <a:p>
            <a:pPr marL="0" indent="0">
              <a:buNone/>
            </a:pPr>
            <a:r>
              <a:rPr lang="en-US" dirty="0" err="1">
                <a:latin typeface="Times New Roman" pitchFamily="18" charset="0"/>
                <a:cs typeface="Times New Roman" pitchFamily="18" charset="0"/>
              </a:rPr>
              <a:t>Tình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lúc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a:t>
            </a:r>
          </a:p>
          <a:p>
            <a:r>
              <a:rPr lang="en-US" dirty="0">
                <a:latin typeface="Times New Roman" pitchFamily="18" charset="0"/>
                <a:ea typeface="+mn-lt"/>
                <a:cs typeface="Times New Roman" pitchFamily="18" charset="0"/>
              </a:rPr>
              <a:t>BN </a:t>
            </a:r>
            <a:r>
              <a:rPr lang="en-US" dirty="0" err="1">
                <a:latin typeface="Times New Roman" pitchFamily="18" charset="0"/>
                <a:ea typeface="+mn-lt"/>
                <a:cs typeface="Times New Roman" pitchFamily="18" charset="0"/>
              </a:rPr>
              <a:t>tỉnh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tiếp</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xúc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tốt</a:t>
            </a:r>
          </a:p>
          <a:p>
            <a:r>
              <a:rPr lang="en-US" dirty="0">
                <a:latin typeface="Times New Roman" pitchFamily="18" charset="0"/>
                <a:ea typeface="+mn-lt"/>
                <a:cs typeface="Times New Roman" pitchFamily="18" charset="0"/>
              </a:rPr>
              <a:t>Sinh </a:t>
            </a:r>
            <a:r>
              <a:rPr lang="en-US" dirty="0" err="1">
                <a:latin typeface="Times New Roman" pitchFamily="18" charset="0"/>
                <a:ea typeface="+mn-lt"/>
                <a:cs typeface="Times New Roman" pitchFamily="18" charset="0"/>
              </a:rPr>
              <a:t>hiệu</a:t>
            </a:r>
            <a:r>
              <a:rPr lang="en-US" dirty="0">
                <a:latin typeface="Times New Roman" pitchFamily="18" charset="0"/>
                <a:ea typeface="+mn-lt"/>
                <a:cs typeface="Times New Roman" pitchFamily="18" charset="0"/>
              </a:rPr>
              <a:t>: </a:t>
            </a:r>
          </a:p>
          <a:p>
            <a:r>
              <a:rPr lang="en-US" dirty="0" err="1">
                <a:latin typeface="Times New Roman" pitchFamily="18" charset="0"/>
                <a:ea typeface="+mn-lt"/>
                <a:cs typeface="Times New Roman" pitchFamily="18" charset="0"/>
              </a:rPr>
              <a:t>Mạch</a:t>
            </a:r>
            <a:r>
              <a:rPr lang="en-US" dirty="0">
                <a:latin typeface="Times New Roman" pitchFamily="18" charset="0"/>
                <a:ea typeface="+mn-lt"/>
                <a:cs typeface="Times New Roman" pitchFamily="18" charset="0"/>
              </a:rPr>
              <a:t>: 72 </a:t>
            </a:r>
            <a:r>
              <a:rPr lang="en-US" dirty="0" err="1">
                <a:latin typeface="Times New Roman" pitchFamily="18" charset="0"/>
                <a:ea typeface="+mn-lt"/>
                <a:cs typeface="Times New Roman" pitchFamily="18" charset="0"/>
              </a:rPr>
              <a:t>lần</a:t>
            </a:r>
            <a:r>
              <a:rPr lang="en-US" dirty="0">
                <a:latin typeface="Times New Roman" pitchFamily="18" charset="0"/>
                <a:ea typeface="+mn-lt"/>
                <a:cs typeface="Times New Roman" pitchFamily="18" charset="0"/>
              </a:rPr>
              <a:t>/</a:t>
            </a:r>
            <a:r>
              <a:rPr lang="en-US" dirty="0" err="1">
                <a:latin typeface="Times New Roman" pitchFamily="18" charset="0"/>
                <a:ea typeface="+mn-lt"/>
                <a:cs typeface="Times New Roman" pitchFamily="18" charset="0"/>
              </a:rPr>
              <a:t>phút</a:t>
            </a:r>
            <a:r>
              <a:rPr lang="en-US" dirty="0">
                <a:latin typeface="Times New Roman" pitchFamily="18" charset="0"/>
                <a:ea typeface="+mn-lt"/>
                <a:cs typeface="Times New Roman" pitchFamily="18" charset="0"/>
              </a:rPr>
              <a:t> </a:t>
            </a:r>
          </a:p>
          <a:p>
            <a:r>
              <a:rPr lang="en-US" dirty="0" err="1">
                <a:latin typeface="Times New Roman" pitchFamily="18" charset="0"/>
                <a:ea typeface="+mn-lt"/>
                <a:cs typeface="Times New Roman" pitchFamily="18" charset="0"/>
              </a:rPr>
              <a:t>Huyết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áp</a:t>
            </a:r>
            <a:r>
              <a:rPr lang="en-US" dirty="0">
                <a:latin typeface="Times New Roman" pitchFamily="18" charset="0"/>
                <a:ea typeface="+mn-lt"/>
                <a:cs typeface="Times New Roman" pitchFamily="18" charset="0"/>
              </a:rPr>
              <a:t>: 110/70 mmHg</a:t>
            </a:r>
          </a:p>
          <a:p>
            <a:r>
              <a:rPr lang="en-US" dirty="0" err="1">
                <a:latin typeface="Times New Roman" pitchFamily="18" charset="0"/>
                <a:ea typeface="+mn-lt"/>
                <a:cs typeface="Times New Roman" pitchFamily="18" charset="0"/>
              </a:rPr>
              <a:t>Nhịp</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thở</a:t>
            </a:r>
            <a:r>
              <a:rPr lang="en-US" dirty="0">
                <a:latin typeface="Times New Roman" pitchFamily="18" charset="0"/>
                <a:ea typeface="+mn-lt"/>
                <a:cs typeface="Times New Roman" pitchFamily="18" charset="0"/>
              </a:rPr>
              <a:t>: 20 </a:t>
            </a:r>
            <a:r>
              <a:rPr lang="en-US" dirty="0" err="1">
                <a:latin typeface="Times New Roman" pitchFamily="18" charset="0"/>
                <a:ea typeface="+mn-lt"/>
                <a:cs typeface="Times New Roman" pitchFamily="18" charset="0"/>
              </a:rPr>
              <a:t>lần</a:t>
            </a:r>
            <a:r>
              <a:rPr lang="en-US" dirty="0">
                <a:latin typeface="Times New Roman" pitchFamily="18" charset="0"/>
                <a:ea typeface="+mn-lt"/>
                <a:cs typeface="Times New Roman" pitchFamily="18" charset="0"/>
              </a:rPr>
              <a:t>/</a:t>
            </a:r>
            <a:r>
              <a:rPr lang="en-US" dirty="0" err="1">
                <a:latin typeface="Times New Roman" pitchFamily="18" charset="0"/>
                <a:ea typeface="+mn-lt"/>
                <a:cs typeface="Times New Roman" pitchFamily="18" charset="0"/>
              </a:rPr>
              <a:t>phút</a:t>
            </a:r>
          </a:p>
          <a:p>
            <a:r>
              <a:rPr lang="en-US" dirty="0" err="1">
                <a:latin typeface="Times New Roman" pitchFamily="18" charset="0"/>
                <a:ea typeface="+mn-lt"/>
                <a:cs typeface="Times New Roman" pitchFamily="18" charset="0"/>
              </a:rPr>
              <a:t>Nhiệt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độ</a:t>
            </a:r>
            <a:r>
              <a:rPr lang="en-US" dirty="0">
                <a:latin typeface="Times New Roman" pitchFamily="18" charset="0"/>
                <a:ea typeface="+mn-lt"/>
                <a:cs typeface="Times New Roman" pitchFamily="18" charset="0"/>
              </a:rPr>
              <a:t>: 37</a:t>
            </a:r>
            <a:r>
              <a:rPr lang="en-US" baseline="30000" dirty="0">
                <a:latin typeface="Times New Roman" pitchFamily="18" charset="0"/>
                <a:ea typeface="+mn-lt"/>
                <a:cs typeface="Times New Roman" pitchFamily="18" charset="0"/>
              </a:rPr>
              <a:t>o</a:t>
            </a:r>
            <a:r>
              <a:rPr lang="en-US" dirty="0">
                <a:latin typeface="Times New Roman" pitchFamily="18" charset="0"/>
                <a:ea typeface="+mn-lt"/>
                <a:cs typeface="Times New Roman" pitchFamily="18" charset="0"/>
              </a:rPr>
              <a:t>C</a:t>
            </a:r>
          </a:p>
          <a:p>
            <a:r>
              <a:rPr lang="en-US" dirty="0" err="1">
                <a:latin typeface="Times New Roman" pitchFamily="18" charset="0"/>
                <a:ea typeface="+mn-lt"/>
                <a:cs typeface="Times New Roman" pitchFamily="18" charset="0"/>
              </a:rPr>
              <a:t>Cân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nặng</a:t>
            </a:r>
            <a:r>
              <a:rPr lang="en-US" dirty="0">
                <a:latin typeface="Times New Roman" pitchFamily="18" charset="0"/>
                <a:ea typeface="+mn-lt"/>
                <a:cs typeface="Times New Roman" pitchFamily="18" charset="0"/>
              </a:rPr>
              <a:t>: 52kg, </a:t>
            </a:r>
            <a:r>
              <a:rPr lang="en-US" dirty="0" err="1">
                <a:latin typeface="Times New Roman" pitchFamily="18" charset="0"/>
                <a:ea typeface="+mn-lt"/>
                <a:cs typeface="Times New Roman" pitchFamily="18" charset="0"/>
              </a:rPr>
              <a:t>chiều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cao</a:t>
            </a:r>
            <a:r>
              <a:rPr lang="en-US" dirty="0">
                <a:latin typeface="Times New Roman" pitchFamily="18" charset="0"/>
                <a:ea typeface="+mn-lt"/>
                <a:cs typeface="Times New Roman" pitchFamily="18" charset="0"/>
              </a:rPr>
              <a:t>: 1m65 =&gt; BMI: 19</a:t>
            </a:r>
          </a:p>
          <a:p>
            <a:r>
              <a:rPr lang="en-US" dirty="0">
                <a:latin typeface="Times New Roman" pitchFamily="18" charset="0"/>
                <a:ea typeface="+mn-lt"/>
                <a:cs typeface="Times New Roman" pitchFamily="18" charset="0"/>
              </a:rPr>
              <a:t>Tim </a:t>
            </a:r>
            <a:r>
              <a:rPr lang="en-US" dirty="0" err="1">
                <a:latin typeface="Times New Roman" pitchFamily="18" charset="0"/>
                <a:ea typeface="+mn-lt"/>
                <a:cs typeface="Times New Roman" pitchFamily="18" charset="0"/>
              </a:rPr>
              <a:t>đều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phổi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trong</a:t>
            </a:r>
          </a:p>
          <a:p>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mềm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ấn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điểm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đau</a:t>
            </a:r>
          </a:p>
          <a:p>
            <a:r>
              <a:rPr lang="en-US" dirty="0" err="1">
                <a:latin typeface="Times New Roman" pitchFamily="18" charset="0"/>
                <a:ea typeface="+mn-lt"/>
                <a:cs typeface="Times New Roman" pitchFamily="18" charset="0"/>
              </a:rPr>
              <a:t>Thăm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khám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môn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Sang </a:t>
            </a:r>
            <a:r>
              <a:rPr lang="en-US" dirty="0" err="1">
                <a:latin typeface="Times New Roman" pitchFamily="18" charset="0"/>
                <a:ea typeface="+mn-lt"/>
                <a:cs typeface="Times New Roman" pitchFamily="18" charset="0"/>
              </a:rPr>
              <a:t>thương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chồi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sùi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cách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bờ</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môn</a:t>
            </a:r>
            <a:r>
              <a:rPr lang="en-US" dirty="0">
                <a:latin typeface="Times New Roman" pitchFamily="18" charset="0"/>
                <a:ea typeface="+mn-lt"/>
                <a:cs typeface="Times New Roman" pitchFamily="18" charset="0"/>
              </a:rPr>
              <a:t> 5cm, </a:t>
            </a:r>
            <a:r>
              <a:rPr lang="en-US" dirty="0" err="1">
                <a:latin typeface="Times New Roman" pitchFamily="18" charset="0"/>
                <a:ea typeface="+mn-lt"/>
                <a:cs typeface="Times New Roman" pitchFamily="18" charset="0"/>
              </a:rPr>
              <a:t>bướu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cấn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chiếm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hết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lòng</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trực</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tràng</a:t>
            </a:r>
            <a:endParaRPr lang="en-US" dirty="0" err="1">
              <a:latin typeface="Times New Roman" pitchFamily="18" charset="0"/>
              <a:ea typeface="+mn-lt"/>
              <a:cs typeface="Times New Roman" pitchFamily="18" charset="0"/>
            </a:endParaRPr>
          </a:p>
          <a:p>
            <a:endParaRPr lang="en-US" dirty="0">
              <a:cs typeface="Calibri"/>
            </a:endParaRPr>
          </a:p>
          <a:p>
            <a:endParaRPr lang="en-US" dirty="0"/>
          </a:p>
        </p:txBody>
      </p:sp>
      <p:grpSp>
        <p:nvGrpSpPr>
          <p:cNvPr id="4" name="Nhóm 3">
            <a:extLst>
              <a:ext uri="{FF2B5EF4-FFF2-40B4-BE49-F238E27FC236}">
                <a16:creationId xmlns:a16="http://schemas.microsoft.com/office/drawing/2014/main" xmlns="" id="{F68ADE15-DD51-4650-A84A-4788FA672735}"/>
              </a:ext>
            </a:extLst>
          </p:cNvPr>
          <p:cNvGrpSpPr/>
          <p:nvPr/>
        </p:nvGrpSpPr>
        <p:grpSpPr>
          <a:xfrm>
            <a:off x="838200" y="666750"/>
            <a:ext cx="4267199" cy="742950"/>
            <a:chOff x="838200" y="666750"/>
            <a:chExt cx="4267199" cy="742950"/>
          </a:xfrm>
        </p:grpSpPr>
        <p:sp>
          <p:nvSpPr>
            <p:cNvPr id="5" name="Mũi tên: Hình ngũ giác 4">
              <a:extLst>
                <a:ext uri="{FF2B5EF4-FFF2-40B4-BE49-F238E27FC236}">
                  <a16:creationId xmlns:a16="http://schemas.microsoft.com/office/drawing/2014/main" xmlns="" id="{A2E0A415-152B-46D8-8E7E-FCA13D344847}"/>
                </a:ext>
              </a:extLst>
            </p:cNvPr>
            <p:cNvSpPr/>
            <p:nvPr/>
          </p:nvSpPr>
          <p:spPr>
            <a:xfrm>
              <a:off x="838200" y="666750"/>
              <a:ext cx="4267199"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BỆNH SỬ</a:t>
              </a:r>
            </a:p>
          </p:txBody>
        </p:sp>
        <p:sp>
          <p:nvSpPr>
            <p:cNvPr id="6" name="Mũi tên: Hình ngũ giác 5">
              <a:extLst>
                <a:ext uri="{FF2B5EF4-FFF2-40B4-BE49-F238E27FC236}">
                  <a16:creationId xmlns:a16="http://schemas.microsoft.com/office/drawing/2014/main" xmlns="" id="{42D5B904-A108-4035-B76F-F1E16C710D07}"/>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III</a:t>
              </a:r>
            </a:p>
          </p:txBody>
        </p:sp>
      </p:grpSp>
    </p:spTree>
    <p:extLst>
      <p:ext uri="{BB962C8B-B14F-4D97-AF65-F5344CB8AC3E}">
        <p14:creationId xmlns:p14="http://schemas.microsoft.com/office/powerpoint/2010/main" xmlns="" val="1133908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IV. TIỀN CĂN</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08238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D9BB47CC-D3E5-4C96-A6EF-CC86CE567513}"/>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D8ADD080-27BE-4D6F-9A4D-CC04ADD93105}"/>
              </a:ext>
            </a:extLst>
          </p:cNvPr>
          <p:cNvSpPr>
            <a:spLocks noGrp="1"/>
          </p:cNvSpPr>
          <p:nvPr>
            <p:ph idx="1"/>
          </p:nvPr>
        </p:nvSpPr>
        <p:spPr/>
        <p:txBody>
          <a:bodyPr vert="horz" lIns="91440" tIns="45720" rIns="91440" bIns="45720" rtlCol="0" anchor="t">
            <a:normAutofit fontScale="92500" lnSpcReduction="20000"/>
          </a:bodyPr>
          <a:lstStyle/>
          <a:p>
            <a:pPr marL="514350" indent="-514350" algn="just">
              <a:buAutoNum type="arabicPeriod"/>
            </a:pPr>
            <a:r>
              <a:rPr lang="en-US" b="1" u="sng" dirty="0" err="1">
                <a:latin typeface="Times New Roman" pitchFamily="18" charset="0"/>
                <a:cs typeface="Times New Roman" pitchFamily="18" charset="0"/>
              </a:rPr>
              <a:t>Bản</a:t>
            </a:r>
            <a:r>
              <a:rPr lang="en-US" b="1" u="sng" dirty="0">
                <a:latin typeface="Times New Roman" pitchFamily="18" charset="0"/>
                <a:cs typeface="Times New Roman" pitchFamily="18" charset="0"/>
              </a:rPr>
              <a:t> </a:t>
            </a:r>
            <a:r>
              <a:rPr lang="en-US" b="1" u="sng" dirty="0" err="1">
                <a:latin typeface="Times New Roman" pitchFamily="18" charset="0"/>
                <a:cs typeface="Times New Roman" pitchFamily="18" charset="0"/>
              </a:rPr>
              <a:t>thân</a:t>
            </a:r>
            <a:r>
              <a:rPr lang="en-US" b="1" u="sng" dirty="0">
                <a:latin typeface="Times New Roman" pitchFamily="18" charset="0"/>
                <a:cs typeface="Times New Roman" pitchFamily="18" charset="0"/>
              </a:rPr>
              <a:t>:</a:t>
            </a:r>
          </a:p>
          <a:p>
            <a:r>
              <a:rPr lang="en-US" smtClean="0">
                <a:latin typeface="Times New Roman" pitchFamily="18" charset="0"/>
                <a:ea typeface="+mn-lt"/>
                <a:cs typeface="Times New Roman" pitchFamily="18" charset="0"/>
              </a:rPr>
              <a:t>Chưa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tiền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căn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thay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đổi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thói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quen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tiêu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tương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tự</a:t>
            </a:r>
            <a:r>
              <a:rPr lang="en-US" dirty="0">
                <a:latin typeface="Times New Roman" pitchFamily="18" charset="0"/>
                <a:ea typeface="+mn-lt"/>
                <a:cs typeface="Times New Roman" pitchFamily="18" charset="0"/>
              </a:rPr>
              <a:t>. </a:t>
            </a:r>
          </a:p>
          <a:p>
            <a:r>
              <a:rPr lang="en-US" dirty="0" err="1">
                <a:latin typeface="Times New Roman" pitchFamily="18" charset="0"/>
                <a:ea typeface="+mn-lt"/>
                <a:cs typeface="Times New Roman" pitchFamily="18" charset="0"/>
              </a:rPr>
              <a:t>Chưa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lý</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ung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thư</a:t>
            </a:r>
            <a:r>
              <a:rPr lang="en-US" dirty="0">
                <a:latin typeface="Times New Roman" pitchFamily="18" charset="0"/>
                <a:ea typeface="+mn-lt"/>
                <a:cs typeface="Times New Roman" pitchFamily="18" charset="0"/>
              </a:rPr>
              <a:t>, poly </a:t>
            </a:r>
            <a:r>
              <a:rPr lang="en-US" dirty="0" err="1">
                <a:latin typeface="Times New Roman" pitchFamily="18" charset="0"/>
                <a:ea typeface="+mn-lt"/>
                <a:cs typeface="Times New Roman" pitchFamily="18" charset="0"/>
              </a:rPr>
              <a:t>đại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viêm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đại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mạn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tính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trĩ</a:t>
            </a:r>
            <a:r>
              <a:rPr lang="en-US" dirty="0">
                <a:latin typeface="Times New Roman" pitchFamily="18" charset="0"/>
                <a:ea typeface="+mn-lt"/>
                <a:cs typeface="Times New Roman" pitchFamily="18" charset="0"/>
              </a:rPr>
              <a:t>.</a:t>
            </a:r>
          </a:p>
          <a:p>
            <a:r>
              <a:rPr lang="en-US" dirty="0" err="1">
                <a:latin typeface="Times New Roman" pitchFamily="18" charset="0"/>
                <a:ea typeface="+mn-lt"/>
                <a:cs typeface="Times New Roman" pitchFamily="18" charset="0"/>
              </a:rPr>
              <a:t>Chưa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các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lí</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nội</a:t>
            </a:r>
            <a:r>
              <a:rPr lang="en-US" dirty="0">
                <a:latin typeface="Times New Roman" pitchFamily="18" charset="0"/>
                <a:ea typeface="+mn-lt"/>
                <a:cs typeface="Times New Roman" pitchFamily="18" charset="0"/>
              </a:rPr>
              <a:t> khoa </a:t>
            </a:r>
            <a:r>
              <a:rPr lang="en-US" dirty="0" err="1">
                <a:latin typeface="Times New Roman" pitchFamily="18" charset="0"/>
                <a:ea typeface="+mn-lt"/>
                <a:cs typeface="Times New Roman" pitchFamily="18" charset="0"/>
              </a:rPr>
              <a:t>và</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lí</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huyết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học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khác</a:t>
            </a:r>
            <a:r>
              <a:rPr lang="en-US" dirty="0">
                <a:latin typeface="Times New Roman" pitchFamily="18" charset="0"/>
                <a:ea typeface="+mn-lt"/>
                <a:cs typeface="Times New Roman" pitchFamily="18" charset="0"/>
              </a:rPr>
              <a:t>.</a:t>
            </a:r>
          </a:p>
          <a:p>
            <a:r>
              <a:rPr lang="en-US" dirty="0" err="1">
                <a:latin typeface="Times New Roman" pitchFamily="18" charset="0"/>
                <a:ea typeface="+mn-lt"/>
                <a:cs typeface="Times New Roman" pitchFamily="18" charset="0"/>
              </a:rPr>
              <a:t>Chưa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tiền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căn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phẫu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p>
          <a:p>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dị</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ứng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thuốc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thức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ăn</a:t>
            </a:r>
          </a:p>
          <a:p>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đang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sử</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thuốc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nào</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cả</a:t>
            </a:r>
          </a:p>
          <a:p>
            <a:r>
              <a:rPr lang="en-US" dirty="0" err="1">
                <a:latin typeface="Times New Roman" pitchFamily="18" charset="0"/>
                <a:ea typeface="+mn-lt"/>
                <a:cs typeface="Times New Roman" pitchFamily="18" charset="0"/>
              </a:rPr>
              <a:t>Thói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quen</a:t>
            </a:r>
            <a:r>
              <a:rPr lang="en-US" dirty="0">
                <a:latin typeface="Times New Roman" pitchFamily="18" charset="0"/>
                <a:ea typeface="+mn-lt"/>
                <a:cs typeface="Times New Roman" pitchFamily="18" charset="0"/>
              </a:rPr>
              <a:t>: </a:t>
            </a:r>
          </a:p>
          <a:p>
            <a:r>
              <a:rPr lang="en-US" dirty="0" err="1">
                <a:latin typeface="Times New Roman" pitchFamily="18" charset="0"/>
                <a:ea typeface="+mn-lt"/>
                <a:cs typeface="Times New Roman" pitchFamily="18" charset="0"/>
              </a:rPr>
              <a:t>Thuốc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lá</a:t>
            </a:r>
            <a:r>
              <a:rPr lang="en-US" dirty="0">
                <a:latin typeface="Times New Roman" pitchFamily="18" charset="0"/>
                <a:ea typeface="+mn-lt"/>
                <a:cs typeface="Times New Roman" pitchFamily="18" charset="0"/>
              </a:rPr>
              <a:t>: 7 </a:t>
            </a:r>
            <a:r>
              <a:rPr lang="en-US" dirty="0" err="1">
                <a:latin typeface="Times New Roman" pitchFamily="18" charset="0"/>
                <a:ea typeface="+mn-lt"/>
                <a:cs typeface="Times New Roman" pitchFamily="18" charset="0"/>
              </a:rPr>
              <a:t>gói.năm</a:t>
            </a:r>
            <a:r>
              <a:rPr lang="en-US" dirty="0">
                <a:latin typeface="Times New Roman" pitchFamily="18" charset="0"/>
                <a:ea typeface="+mn-lt"/>
                <a:cs typeface="Times New Roman" pitchFamily="18" charset="0"/>
              </a:rPr>
              <a:t> (0.5 </a:t>
            </a:r>
            <a:r>
              <a:rPr lang="en-US" dirty="0" err="1">
                <a:latin typeface="Times New Roman" pitchFamily="18" charset="0"/>
                <a:ea typeface="+mn-lt"/>
                <a:cs typeface="Times New Roman" pitchFamily="18" charset="0"/>
              </a:rPr>
              <a:t>gói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ngày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trong</a:t>
            </a:r>
            <a:r>
              <a:rPr lang="en-US" dirty="0">
                <a:latin typeface="Times New Roman" pitchFamily="18" charset="0"/>
                <a:ea typeface="+mn-lt"/>
                <a:cs typeface="Times New Roman" pitchFamily="18" charset="0"/>
              </a:rPr>
              <a:t> 15 </a:t>
            </a:r>
            <a:r>
              <a:rPr lang="en-US" dirty="0" err="1">
                <a:latin typeface="Times New Roman" pitchFamily="18" charset="0"/>
                <a:ea typeface="+mn-lt"/>
                <a:cs typeface="Times New Roman" pitchFamily="18" charset="0"/>
              </a:rPr>
              <a:t>năm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bỏ</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hút</a:t>
            </a:r>
            <a:r>
              <a:rPr lang="en-US" dirty="0">
                <a:latin typeface="Times New Roman" pitchFamily="18" charset="0"/>
                <a:ea typeface="+mn-lt"/>
                <a:cs typeface="Times New Roman" pitchFamily="18" charset="0"/>
              </a:rPr>
              <a:t> 15 </a:t>
            </a:r>
            <a:r>
              <a:rPr lang="en-US" dirty="0" err="1">
                <a:latin typeface="Times New Roman" pitchFamily="18" charset="0"/>
                <a:ea typeface="+mn-lt"/>
                <a:cs typeface="Times New Roman" pitchFamily="18" charset="0"/>
              </a:rPr>
              <a:t>năm</a:t>
            </a:r>
            <a:r>
              <a:rPr lang="en-US" dirty="0">
                <a:latin typeface="Times New Roman" pitchFamily="18" charset="0"/>
                <a:ea typeface="+mn-lt"/>
                <a:cs typeface="Times New Roman" pitchFamily="18" charset="0"/>
              </a:rPr>
              <a:t>.</a:t>
            </a:r>
          </a:p>
          <a:p>
            <a:r>
              <a:rPr lang="en-US" dirty="0" err="1">
                <a:latin typeface="Times New Roman" pitchFamily="18" charset="0"/>
                <a:ea typeface="+mn-lt"/>
                <a:cs typeface="Times New Roman" pitchFamily="18" charset="0"/>
              </a:rPr>
              <a:t>Rượu</a:t>
            </a:r>
            <a:r>
              <a:rPr lang="en-US" dirty="0">
                <a:latin typeface="Times New Roman" pitchFamily="18" charset="0"/>
                <a:ea typeface="+mn-lt"/>
                <a:cs typeface="Times New Roman" pitchFamily="18" charset="0"/>
              </a:rPr>
              <a:t>: 0.5L/ </a:t>
            </a:r>
            <a:r>
              <a:rPr lang="en-US" dirty="0" err="1">
                <a:latin typeface="Times New Roman" pitchFamily="18" charset="0"/>
                <a:ea typeface="+mn-lt"/>
                <a:cs typeface="Times New Roman" pitchFamily="18" charset="0"/>
              </a:rPr>
              <a:t>ngày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trong</a:t>
            </a:r>
            <a:r>
              <a:rPr lang="en-US" dirty="0">
                <a:latin typeface="Times New Roman" pitchFamily="18" charset="0"/>
                <a:ea typeface="+mn-lt"/>
                <a:cs typeface="Times New Roman" pitchFamily="18" charset="0"/>
              </a:rPr>
              <a:t> 20 </a:t>
            </a:r>
            <a:r>
              <a:rPr lang="en-US" dirty="0" err="1">
                <a:latin typeface="Times New Roman" pitchFamily="18" charset="0"/>
                <a:ea typeface="+mn-lt"/>
                <a:cs typeface="Times New Roman" pitchFamily="18" charset="0"/>
              </a:rPr>
              <a:t>năm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bỏ</a:t>
            </a:r>
            <a:r>
              <a:rPr lang="en-US" dirty="0">
                <a:latin typeface="Times New Roman" pitchFamily="18" charset="0"/>
                <a:ea typeface="+mn-lt"/>
                <a:cs typeface="Times New Roman" pitchFamily="18" charset="0"/>
              </a:rPr>
              <a:t> 4 </a:t>
            </a:r>
            <a:r>
              <a:rPr lang="en-US" dirty="0" err="1">
                <a:latin typeface="Times New Roman" pitchFamily="18" charset="0"/>
                <a:ea typeface="+mn-lt"/>
                <a:cs typeface="Times New Roman" pitchFamily="18" charset="0"/>
              </a:rPr>
              <a:t>năm</a:t>
            </a:r>
            <a:r>
              <a:rPr lang="en-US" dirty="0">
                <a:latin typeface="Times New Roman" pitchFamily="18" charset="0"/>
                <a:ea typeface="+mn-lt"/>
                <a:cs typeface="Times New Roman" pitchFamily="18" charset="0"/>
              </a:rPr>
              <a:t>.</a:t>
            </a:r>
          </a:p>
          <a:p>
            <a:pPr marL="0" indent="0" algn="just">
              <a:buNone/>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pSp>
        <p:nvGrpSpPr>
          <p:cNvPr id="4" name="Nhóm 3">
            <a:extLst>
              <a:ext uri="{FF2B5EF4-FFF2-40B4-BE49-F238E27FC236}">
                <a16:creationId xmlns:a16="http://schemas.microsoft.com/office/drawing/2014/main" xmlns="" id="{306692F8-11E7-427D-A077-E513DD6A25A1}"/>
              </a:ext>
            </a:extLst>
          </p:cNvPr>
          <p:cNvGrpSpPr/>
          <p:nvPr/>
        </p:nvGrpSpPr>
        <p:grpSpPr>
          <a:xfrm>
            <a:off x="838200" y="666750"/>
            <a:ext cx="4267199" cy="742950"/>
            <a:chOff x="838200" y="666750"/>
            <a:chExt cx="4267199" cy="742950"/>
          </a:xfrm>
        </p:grpSpPr>
        <p:sp>
          <p:nvSpPr>
            <p:cNvPr id="5" name="Mũi tên: Hình ngũ giác 4">
              <a:extLst>
                <a:ext uri="{FF2B5EF4-FFF2-40B4-BE49-F238E27FC236}">
                  <a16:creationId xmlns:a16="http://schemas.microsoft.com/office/drawing/2014/main" xmlns="" id="{3EAA1C8A-D538-4E1B-B4B4-0B32D8A467A3}"/>
                </a:ext>
              </a:extLst>
            </p:cNvPr>
            <p:cNvSpPr/>
            <p:nvPr/>
          </p:nvSpPr>
          <p:spPr>
            <a:xfrm>
              <a:off x="838200" y="666750"/>
              <a:ext cx="4267199"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TIỀN CĂN</a:t>
              </a:r>
            </a:p>
          </p:txBody>
        </p:sp>
        <p:sp>
          <p:nvSpPr>
            <p:cNvPr id="6" name="Mũi tên: Hình ngũ giác 5">
              <a:extLst>
                <a:ext uri="{FF2B5EF4-FFF2-40B4-BE49-F238E27FC236}">
                  <a16:creationId xmlns:a16="http://schemas.microsoft.com/office/drawing/2014/main" xmlns="" id="{DF70039B-BC1F-4138-8019-570363228CD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IV</a:t>
              </a:r>
            </a:p>
          </p:txBody>
        </p:sp>
      </p:grpSp>
    </p:spTree>
    <p:extLst>
      <p:ext uri="{BB962C8B-B14F-4D97-AF65-F5344CB8AC3E}">
        <p14:creationId xmlns:p14="http://schemas.microsoft.com/office/powerpoint/2010/main" xmlns="" val="258695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D9BB47CC-D3E5-4C96-A6EF-CC86CE567513}"/>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D8ADD080-27BE-4D6F-9A4D-CC04ADD93105}"/>
              </a:ext>
            </a:extLst>
          </p:cNvPr>
          <p:cNvSpPr>
            <a:spLocks noGrp="1"/>
          </p:cNvSpPr>
          <p:nvPr>
            <p:ph idx="1"/>
          </p:nvPr>
        </p:nvSpPr>
        <p:spPr/>
        <p:txBody>
          <a:bodyPr vert="horz" lIns="91440" tIns="45720" rIns="91440" bIns="45720" rtlCol="0" anchor="t">
            <a:normAutofit/>
          </a:bodyPr>
          <a:lstStyle/>
          <a:p>
            <a:pPr marL="0" indent="0">
              <a:buNone/>
            </a:pPr>
            <a:r>
              <a:rPr lang="en-US" sz="2600" b="1" u="sng" dirty="0">
                <a:latin typeface="Times New Roman" panose="02020603050405020304" pitchFamily="18" charset="0"/>
                <a:cs typeface="Times New Roman" panose="02020603050405020304" pitchFamily="18" charset="0"/>
              </a:rPr>
              <a:t>2. Gia </a:t>
            </a:r>
            <a:r>
              <a:rPr lang="en-US" sz="2600" b="1" u="sng" dirty="0" err="1">
                <a:latin typeface="Times New Roman" panose="02020603050405020304" pitchFamily="18" charset="0"/>
                <a:cs typeface="Times New Roman" panose="02020603050405020304" pitchFamily="18" charset="0"/>
              </a:rPr>
              <a:t>đình</a:t>
            </a:r>
            <a:r>
              <a:rPr lang="en-US" sz="2600" b="1" u="sng" dirty="0">
                <a:latin typeface="Times New Roman" panose="02020603050405020304" pitchFamily="18" charset="0"/>
                <a:cs typeface="Times New Roman" panose="02020603050405020304" pitchFamily="18" charset="0"/>
              </a:rPr>
              <a:t>:</a:t>
            </a:r>
          </a:p>
          <a:p>
            <a:r>
              <a:rPr lang="en-US" sz="2600" dirty="0" err="1">
                <a:latin typeface="Times New Roman" pitchFamily="18" charset="0"/>
                <a:ea typeface="+mn-lt"/>
                <a:cs typeface="Times New Roman" pitchFamily="18" charset="0"/>
              </a:rPr>
              <a:t>Chưa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ghi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nhận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tiền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căn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ung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a:t>
            </a:r>
          </a:p>
          <a:p>
            <a:r>
              <a:rPr lang="en-US" sz="2600" dirty="0" err="1">
                <a:latin typeface="Times New Roman" pitchFamily="18" charset="0"/>
                <a:ea typeface="+mn-lt"/>
                <a:cs typeface="Times New Roman" pitchFamily="18" charset="0"/>
              </a:rPr>
              <a:t>Chưa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ghi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nhận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tiền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căn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hội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chứng</a:t>
            </a:r>
            <a:r>
              <a:rPr lang="en-US" sz="2600" dirty="0">
                <a:latin typeface="Times New Roman" pitchFamily="18" charset="0"/>
                <a:ea typeface="+mn-lt"/>
                <a:cs typeface="Times New Roman" pitchFamily="18" charset="0"/>
              </a:rPr>
              <a:t> Lynch, </a:t>
            </a:r>
            <a:r>
              <a:rPr lang="en-US" sz="2600" dirty="0" err="1">
                <a:latin typeface="Times New Roman" pitchFamily="18" charset="0"/>
                <a:ea typeface="+mn-lt"/>
                <a:cs typeface="Times New Roman" pitchFamily="18" charset="0"/>
              </a:rPr>
              <a:t>đa</a:t>
            </a:r>
            <a:r>
              <a:rPr lang="en-US" sz="2600" dirty="0">
                <a:latin typeface="Times New Roman" pitchFamily="18" charset="0"/>
                <a:ea typeface="+mn-lt"/>
                <a:cs typeface="Times New Roman" pitchFamily="18" charset="0"/>
              </a:rPr>
              <a:t> polyp </a:t>
            </a:r>
            <a:r>
              <a:rPr lang="en-US" sz="2600" dirty="0" err="1">
                <a:latin typeface="Times New Roman" pitchFamily="18" charset="0"/>
                <a:ea typeface="+mn-lt"/>
                <a:cs typeface="Times New Roman" pitchFamily="18" charset="0"/>
              </a:rPr>
              <a:t>gia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đình</a:t>
            </a:r>
          </a:p>
          <a:p>
            <a:pPr marL="0" indent="0">
              <a:buNone/>
            </a:pPr>
            <a:endParaRPr lang="en-US" dirty="0">
              <a:latin typeface="Times New Roman" panose="02020603050405020304" pitchFamily="18" charset="0"/>
              <a:cs typeface="Times New Roman" panose="02020603050405020304" pitchFamily="18" charset="0"/>
            </a:endParaRPr>
          </a:p>
        </p:txBody>
      </p:sp>
      <p:grpSp>
        <p:nvGrpSpPr>
          <p:cNvPr id="4" name="Nhóm 3">
            <a:extLst>
              <a:ext uri="{FF2B5EF4-FFF2-40B4-BE49-F238E27FC236}">
                <a16:creationId xmlns:a16="http://schemas.microsoft.com/office/drawing/2014/main" xmlns="" id="{960D3198-806F-4A1B-A8D2-FA60B4137559}"/>
              </a:ext>
            </a:extLst>
          </p:cNvPr>
          <p:cNvGrpSpPr/>
          <p:nvPr/>
        </p:nvGrpSpPr>
        <p:grpSpPr>
          <a:xfrm>
            <a:off x="838200" y="666750"/>
            <a:ext cx="4267199" cy="742950"/>
            <a:chOff x="838200" y="666750"/>
            <a:chExt cx="4267199" cy="742950"/>
          </a:xfrm>
        </p:grpSpPr>
        <p:sp>
          <p:nvSpPr>
            <p:cNvPr id="5" name="Mũi tên: Hình ngũ giác 4">
              <a:extLst>
                <a:ext uri="{FF2B5EF4-FFF2-40B4-BE49-F238E27FC236}">
                  <a16:creationId xmlns:a16="http://schemas.microsoft.com/office/drawing/2014/main" xmlns="" id="{900A6B54-241A-4DE4-B448-68AD1C179D01}"/>
                </a:ext>
              </a:extLst>
            </p:cNvPr>
            <p:cNvSpPr/>
            <p:nvPr/>
          </p:nvSpPr>
          <p:spPr>
            <a:xfrm>
              <a:off x="838200" y="666750"/>
              <a:ext cx="4267199"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TIỀN CĂN</a:t>
              </a:r>
            </a:p>
          </p:txBody>
        </p:sp>
        <p:sp>
          <p:nvSpPr>
            <p:cNvPr id="6" name="Mũi tên: Hình ngũ giác 5">
              <a:extLst>
                <a:ext uri="{FF2B5EF4-FFF2-40B4-BE49-F238E27FC236}">
                  <a16:creationId xmlns:a16="http://schemas.microsoft.com/office/drawing/2014/main" xmlns="" id="{F018F199-6AE8-4999-B535-C54171A27A60}"/>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IV</a:t>
              </a:r>
            </a:p>
          </p:txBody>
        </p:sp>
      </p:grpSp>
    </p:spTree>
    <p:extLst>
      <p:ext uri="{BB962C8B-B14F-4D97-AF65-F5344CB8AC3E}">
        <p14:creationId xmlns:p14="http://schemas.microsoft.com/office/powerpoint/2010/main" xmlns="" val="1430381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V. KHÁM LÂM SÀNG</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16903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xmlns="" id="{916AD63D-3C08-439D-A97B-50AB95FEBDC1}"/>
              </a:ext>
            </a:extLst>
          </p:cNvPr>
          <p:cNvSpPr>
            <a:spLocks noGrp="1"/>
          </p:cNvSpPr>
          <p:nvPr>
            <p:ph idx="1"/>
          </p:nvPr>
        </p:nvSpPr>
        <p:spPr>
          <a:xfrm>
            <a:off x="1132114" y="1235075"/>
            <a:ext cx="8229600" cy="5121275"/>
          </a:xfrm>
        </p:spPr>
        <p:txBody>
          <a:bodyPr vert="horz" lIns="91440" tIns="45720" rIns="91440" bIns="45720" rtlCol="0" anchor="t">
            <a:normAutofit/>
          </a:bodyPr>
          <a:lstStyle/>
          <a:p>
            <a:pPr marL="114300" indent="0">
              <a:lnSpc>
                <a:spcPct val="107000"/>
              </a:lnSpc>
              <a:spcAft>
                <a:spcPts val="800"/>
              </a:spcAft>
              <a:buNone/>
            </a:pPr>
            <a:r>
              <a:rPr lang="en-US" sz="2600" b="1" u="sng" dirty="0">
                <a:latin typeface="Times New Roman" pitchFamily="18" charset="0"/>
                <a:ea typeface="Times New Roman" panose="02020603050405020304" pitchFamily="18" charset="0"/>
                <a:cs typeface="Times New Roman" pitchFamily="18" charset="0"/>
              </a:rPr>
              <a:t>1.</a:t>
            </a:r>
            <a:r>
              <a:rPr lang="vi-VN" sz="2600" b="1" u="sng" dirty="0" err="1">
                <a:latin typeface="Times New Roman" pitchFamily="18" charset="0"/>
                <a:ea typeface="Times New Roman" panose="02020603050405020304" pitchFamily="18" charset="0"/>
                <a:cs typeface="Times New Roman" pitchFamily="18" charset="0"/>
              </a:rPr>
              <a:t>Tổng</a:t>
            </a:r>
            <a:r>
              <a:rPr lang="vi-VN" sz="2600" b="1" u="sng" dirty="0">
                <a:latin typeface="Times New Roman" pitchFamily="18" charset="0"/>
                <a:ea typeface="Times New Roman" panose="02020603050405020304" pitchFamily="18" charset="0"/>
                <a:cs typeface="Times New Roman" pitchFamily="18" charset="0"/>
              </a:rPr>
              <a:t> trạng:</a:t>
            </a:r>
            <a:endParaRPr lang="en-US" sz="2600" u="sng" dirty="0">
              <a:latin typeface="Times New Roman" pitchFamily="18" charset="0"/>
              <a:ea typeface="Calibri" panose="020F0502020204030204" pitchFamily="34" charset="0"/>
              <a:cs typeface="Times New Roman" pitchFamily="18" charset="0"/>
            </a:endParaRPr>
          </a:p>
          <a:p>
            <a:pPr algn="just">
              <a:buFont typeface="Arial" panose="05050102010706020507" pitchFamily="18" charset="2"/>
              <a:buChar char="•"/>
            </a:pP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tỉnh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tiếp</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xúc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tốt</a:t>
            </a:r>
            <a:r>
              <a:rPr lang="en-US" sz="2600" dirty="0">
                <a:latin typeface="Times New Roman" pitchFamily="18" charset="0"/>
                <a:ea typeface="+mn-lt"/>
                <a:cs typeface="Times New Roman" pitchFamily="18" charset="0"/>
              </a:rPr>
              <a:t>, ECOG=3</a:t>
            </a:r>
            <a:endParaRPr lang="vi-VN" sz="2600" dirty="0">
              <a:latin typeface="Times New Roman" pitchFamily="18" charset="0"/>
              <a:ea typeface="+mn-lt"/>
              <a:cs typeface="Times New Roman" pitchFamily="18" charset="0"/>
            </a:endParaRPr>
          </a:p>
          <a:p>
            <a:pPr algn="just">
              <a:buFont typeface="Arial" panose="05050102010706020507" pitchFamily="18" charset="2"/>
              <a:buChar char="•"/>
            </a:pPr>
            <a:r>
              <a:rPr lang="en-US" sz="2600" dirty="0">
                <a:latin typeface="Times New Roman" pitchFamily="18" charset="0"/>
                <a:ea typeface="+mn-lt"/>
                <a:cs typeface="Times New Roman" pitchFamily="18" charset="0"/>
              </a:rPr>
              <a:t>Sinh </a:t>
            </a:r>
            <a:r>
              <a:rPr lang="en-US" sz="2600" dirty="0" err="1">
                <a:latin typeface="Times New Roman" pitchFamily="18" charset="0"/>
                <a:ea typeface="+mn-lt"/>
                <a:cs typeface="Times New Roman" pitchFamily="18" charset="0"/>
              </a:rPr>
              <a:t>hiệu</a:t>
            </a:r>
            <a:r>
              <a:rPr lang="en-US" sz="2600" dirty="0">
                <a:latin typeface="Times New Roman" pitchFamily="18" charset="0"/>
                <a:ea typeface="+mn-lt"/>
                <a:cs typeface="Times New Roman" pitchFamily="18" charset="0"/>
              </a:rPr>
              <a:t>: </a:t>
            </a:r>
            <a:endParaRPr lang="vi-VN" sz="2600" dirty="0">
              <a:latin typeface="Times New Roman" pitchFamily="18" charset="0"/>
              <a:ea typeface="+mn-lt"/>
              <a:cs typeface="Times New Roman" pitchFamily="18" charset="0"/>
            </a:endParaRPr>
          </a:p>
          <a:p>
            <a:pPr algn="just">
              <a:buFont typeface="Arial" panose="05050102010706020507" pitchFamily="18" charset="2"/>
              <a:buChar char="•"/>
            </a:pPr>
            <a:r>
              <a:rPr lang="en-US" sz="2600" dirty="0" err="1">
                <a:latin typeface="Times New Roman" pitchFamily="18" charset="0"/>
                <a:ea typeface="+mn-lt"/>
                <a:cs typeface="Times New Roman" pitchFamily="18" charset="0"/>
              </a:rPr>
              <a:t>Mạch</a:t>
            </a:r>
            <a:r>
              <a:rPr lang="en-US" sz="2600" dirty="0">
                <a:latin typeface="Times New Roman" pitchFamily="18" charset="0"/>
                <a:ea typeface="+mn-lt"/>
                <a:cs typeface="Times New Roman" pitchFamily="18" charset="0"/>
              </a:rPr>
              <a:t>: 90 </a:t>
            </a:r>
            <a:r>
              <a:rPr lang="en-US" sz="2600" dirty="0" err="1">
                <a:latin typeface="Times New Roman" pitchFamily="18" charset="0"/>
                <a:ea typeface="+mn-lt"/>
                <a:cs typeface="Times New Roman" pitchFamily="18" charset="0"/>
              </a:rPr>
              <a:t>lần</a:t>
            </a:r>
            <a:r>
              <a:rPr lang="en-US" sz="2600" dirty="0">
                <a:latin typeface="Times New Roman" pitchFamily="18" charset="0"/>
                <a:ea typeface="+mn-lt"/>
                <a:cs typeface="Times New Roman" pitchFamily="18" charset="0"/>
              </a:rPr>
              <a:t>/</a:t>
            </a:r>
            <a:r>
              <a:rPr lang="en-US" sz="2600" dirty="0" err="1">
                <a:latin typeface="Times New Roman" pitchFamily="18" charset="0"/>
                <a:ea typeface="+mn-lt"/>
                <a:cs typeface="Times New Roman" pitchFamily="18" charset="0"/>
              </a:rPr>
              <a:t>phút</a:t>
            </a:r>
            <a:r>
              <a:rPr lang="en-US" sz="2600" dirty="0">
                <a:latin typeface="Times New Roman" pitchFamily="18" charset="0"/>
                <a:ea typeface="+mn-lt"/>
                <a:cs typeface="Times New Roman" pitchFamily="18" charset="0"/>
              </a:rPr>
              <a:t> </a:t>
            </a:r>
            <a:endParaRPr lang="vi-VN" sz="2600" dirty="0">
              <a:latin typeface="Times New Roman" pitchFamily="18" charset="0"/>
              <a:ea typeface="+mn-lt"/>
              <a:cs typeface="Times New Roman" pitchFamily="18" charset="0"/>
            </a:endParaRPr>
          </a:p>
          <a:p>
            <a:pPr algn="just">
              <a:buFont typeface="Arial" panose="05050102010706020507" pitchFamily="18" charset="2"/>
              <a:buChar char="•"/>
            </a:pPr>
            <a:r>
              <a:rPr lang="en-US" sz="2600" dirty="0" err="1">
                <a:latin typeface="Times New Roman" pitchFamily="18" charset="0"/>
                <a:ea typeface="+mn-lt"/>
                <a:cs typeface="Times New Roman" pitchFamily="18" charset="0"/>
              </a:rPr>
              <a:t>Huyết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áp</a:t>
            </a:r>
            <a:r>
              <a:rPr lang="en-US" sz="2600" dirty="0">
                <a:latin typeface="Times New Roman" pitchFamily="18" charset="0"/>
                <a:ea typeface="+mn-lt"/>
                <a:cs typeface="Times New Roman" pitchFamily="18" charset="0"/>
              </a:rPr>
              <a:t>: 120/70 mmHg</a:t>
            </a:r>
          </a:p>
          <a:p>
            <a:pPr algn="just">
              <a:buFont typeface="Arial" panose="05050102010706020507" pitchFamily="18" charset="2"/>
              <a:buChar char="•"/>
            </a:pPr>
            <a:r>
              <a:rPr lang="en-US" sz="2600" dirty="0" err="1">
                <a:latin typeface="Times New Roman" pitchFamily="18" charset="0"/>
                <a:ea typeface="+mn-lt"/>
                <a:cs typeface="Times New Roman" pitchFamily="18" charset="0"/>
              </a:rPr>
              <a:t>Nhịp</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thở</a:t>
            </a:r>
            <a:r>
              <a:rPr lang="en-US" sz="2600" dirty="0">
                <a:latin typeface="Times New Roman" pitchFamily="18" charset="0"/>
                <a:ea typeface="+mn-lt"/>
                <a:cs typeface="Times New Roman" pitchFamily="18" charset="0"/>
              </a:rPr>
              <a:t>: 20 </a:t>
            </a:r>
            <a:r>
              <a:rPr lang="en-US" sz="2600" dirty="0" err="1">
                <a:latin typeface="Times New Roman" pitchFamily="18" charset="0"/>
                <a:ea typeface="+mn-lt"/>
                <a:cs typeface="Times New Roman" pitchFamily="18" charset="0"/>
              </a:rPr>
              <a:t>lần</a:t>
            </a:r>
            <a:r>
              <a:rPr lang="en-US" sz="2600" dirty="0">
                <a:latin typeface="Times New Roman" pitchFamily="18" charset="0"/>
                <a:ea typeface="+mn-lt"/>
                <a:cs typeface="Times New Roman" pitchFamily="18" charset="0"/>
              </a:rPr>
              <a:t>/</a:t>
            </a:r>
            <a:r>
              <a:rPr lang="en-US" sz="2600" dirty="0" err="1">
                <a:latin typeface="Times New Roman" pitchFamily="18" charset="0"/>
                <a:ea typeface="+mn-lt"/>
                <a:cs typeface="Times New Roman" pitchFamily="18" charset="0"/>
              </a:rPr>
              <a:t>phút</a:t>
            </a:r>
            <a:endParaRPr lang="vi-VN" sz="2600" dirty="0" err="1">
              <a:latin typeface="Times New Roman" pitchFamily="18" charset="0"/>
              <a:ea typeface="+mn-lt"/>
              <a:cs typeface="Times New Roman" pitchFamily="18" charset="0"/>
            </a:endParaRPr>
          </a:p>
          <a:p>
            <a:pPr algn="just">
              <a:buFont typeface="Arial" panose="05050102010706020507" pitchFamily="18" charset="2"/>
              <a:buChar char="•"/>
            </a:pPr>
            <a:r>
              <a:rPr lang="en-US" sz="2600" dirty="0">
                <a:latin typeface="Times New Roman" pitchFamily="18" charset="0"/>
                <a:ea typeface="+mn-lt"/>
                <a:cs typeface="Times New Roman" pitchFamily="18" charset="0"/>
              </a:rPr>
              <a:t>Chi </a:t>
            </a:r>
            <a:r>
              <a:rPr lang="en-US" sz="2600" dirty="0" err="1">
                <a:latin typeface="Times New Roman" pitchFamily="18" charset="0"/>
                <a:ea typeface="+mn-lt"/>
                <a:cs typeface="Times New Roman" pitchFamily="18" charset="0"/>
              </a:rPr>
              <a:t>ấm</a:t>
            </a:r>
            <a:r>
              <a:rPr lang="en-US" sz="2600" dirty="0">
                <a:latin typeface="Times New Roman" pitchFamily="18" charset="0"/>
                <a:ea typeface="+mn-lt"/>
                <a:cs typeface="Times New Roman" pitchFamily="18" charset="0"/>
              </a:rPr>
              <a:t>, CRT &lt; 2s</a:t>
            </a:r>
          </a:p>
          <a:p>
            <a:pPr algn="just">
              <a:buFont typeface="Arial" panose="05050102010706020507" pitchFamily="18" charset="2"/>
              <a:buChar char="•"/>
            </a:pPr>
            <a:r>
              <a:rPr lang="en-US" sz="2600" dirty="0">
                <a:latin typeface="Times New Roman" pitchFamily="18" charset="0"/>
                <a:ea typeface="+mn-lt"/>
                <a:cs typeface="Times New Roman" pitchFamily="18" charset="0"/>
              </a:rPr>
              <a:t>Da </a:t>
            </a:r>
            <a:r>
              <a:rPr lang="en-US" sz="2600" dirty="0" err="1">
                <a:latin typeface="Times New Roman" pitchFamily="18" charset="0"/>
                <a:ea typeface="+mn-lt"/>
                <a:cs typeface="Times New Roman" pitchFamily="18" charset="0"/>
              </a:rPr>
              <a:t>niêm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hồng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phù</a:t>
            </a:r>
            <a:endParaRPr lang="vi-VN" sz="2600" dirty="0" err="1">
              <a:latin typeface="Times New Roman" pitchFamily="18" charset="0"/>
              <a:ea typeface="+mn-lt"/>
              <a:cs typeface="Times New Roman" pitchFamily="18" charset="0"/>
            </a:endParaRPr>
          </a:p>
          <a:p>
            <a:pPr algn="just">
              <a:buFont typeface="Arial" panose="05050102010706020507" pitchFamily="18" charset="2"/>
              <a:buChar char="•"/>
            </a:pP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vàng</a:t>
            </a:r>
            <a:r>
              <a:rPr lang="en-US" sz="2600" dirty="0">
                <a:latin typeface="Times New Roman" pitchFamily="18" charset="0"/>
                <a:ea typeface="+mn-lt"/>
                <a:cs typeface="Times New Roman" pitchFamily="18" charset="0"/>
              </a:rPr>
              <a:t> da,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lòng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bàn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tay</a:t>
            </a:r>
            <a:r>
              <a:rPr lang="en-US" sz="2600" dirty="0">
                <a:latin typeface="Times New Roman" pitchFamily="18" charset="0"/>
                <a:ea typeface="+mn-lt"/>
                <a:cs typeface="Times New Roman" pitchFamily="18" charset="0"/>
              </a:rPr>
              <a:t> son,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sao</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mạch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dấu</a:t>
            </a:r>
            <a:r>
              <a:rPr lang="en-US" sz="2600" dirty="0">
                <a:latin typeface="Times New Roman" pitchFamily="18" charset="0"/>
                <a:ea typeface="+mn-lt"/>
                <a:cs typeface="Times New Roman" pitchFamily="18" charset="0"/>
                <a:sym typeface="Wingdings" panose="05000000000000000000" pitchFamily="2" charset="2"/>
              </a:rPr>
              <a:t> </a:t>
            </a:r>
            <a:r>
              <a:rPr lang="en-US" sz="2600" dirty="0" err="1">
                <a:latin typeface="Times New Roman" pitchFamily="18" charset="0"/>
                <a:ea typeface="+mn-lt"/>
                <a:cs typeface="Times New Roman" pitchFamily="18" charset="0"/>
              </a:rPr>
              <a:t>xuất</a:t>
            </a:r>
            <a:r>
              <a:rPr lang="en-US" sz="2600" dirty="0">
                <a:latin typeface="Times New Roman" pitchFamily="18" charset="0"/>
                <a:ea typeface="+mn-lt"/>
                <a:cs typeface="Times New Roman" pitchFamily="18" charset="0"/>
                <a:sym typeface="Wingdings" panose="05000000000000000000" pitchFamily="2" charset="2"/>
              </a:rPr>
              <a:t> </a:t>
            </a:r>
            <a:r>
              <a:rPr lang="en-US" sz="2600" dirty="0" err="1">
                <a:latin typeface="Times New Roman" pitchFamily="18" charset="0"/>
                <a:ea typeface="+mn-lt"/>
                <a:cs typeface="Times New Roman" pitchFamily="18" charset="0"/>
              </a:rPr>
              <a:t>huyết</a:t>
            </a:r>
          </a:p>
          <a:p>
            <a:pPr marL="342900" indent="-342900">
              <a:lnSpc>
                <a:spcPct val="107000"/>
              </a:lnSpc>
              <a:spcAft>
                <a:spcPts val="800"/>
              </a:spcAft>
              <a:buFont typeface="Symbol" panose="05050102010706020507" pitchFamily="18" charset="2"/>
              <a:buChar char="-"/>
            </a:pPr>
            <a:endParaRPr lang="vi-VN" sz="55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5500" b="1">
              <a:latin typeface="Times New Roman"/>
              <a:ea typeface="Calibri" panose="020F0502020204030204" pitchFamily="34" charset="0"/>
              <a:cs typeface="Times New Roman"/>
            </a:endParaRPr>
          </a:p>
          <a:p>
            <a:pPr marL="0" indent="0" algn="just">
              <a:lnSpc>
                <a:spcPct val="115000"/>
              </a:lnSpc>
              <a:spcAft>
                <a:spcPts val="1000"/>
              </a:spcAft>
              <a:buNone/>
            </a:pPr>
            <a:endParaRPr lang="en-US" sz="2000" dirty="0">
              <a:latin typeface="Times New Roman" panose="02020603050405020304" pitchFamily="18" charset="0"/>
              <a:ea typeface="Calibri" panose="020F0502020204030204" pitchFamily="34" charset="0"/>
              <a:cs typeface="Times New Roman" pitchFamily="18" charset="0"/>
            </a:endParaRPr>
          </a:p>
        </p:txBody>
      </p:sp>
      <p:sp>
        <p:nvSpPr>
          <p:cNvPr id="4" name="Slide Number Placeholder 3"/>
          <p:cNvSpPr>
            <a:spLocks noGrp="1"/>
          </p:cNvSpPr>
          <p:nvPr>
            <p:ph type="sldNum" sz="quarter" idx="12"/>
          </p:nvPr>
        </p:nvSpPr>
        <p:spPr/>
        <p:txBody>
          <a:bodyPr/>
          <a:lstStyle/>
          <a:p>
            <a:fld id="{432DC09A-583B-49D6-8A97-ABA3D2732E3F}" type="slidenum">
              <a:rPr lang="en-US" smtClean="0">
                <a:solidFill>
                  <a:prstClr val="black">
                    <a:lumMod val="65000"/>
                    <a:lumOff val="35000"/>
                  </a:prstClr>
                </a:solidFill>
              </a:rPr>
              <a:pPr/>
              <a:t>16</a:t>
            </a:fld>
            <a:endParaRPr lang="en-US" dirty="0">
              <a:solidFill>
                <a:prstClr val="black">
                  <a:lumMod val="65000"/>
                  <a:lumOff val="35000"/>
                </a:prstClr>
              </a:solidFill>
            </a:endParaRPr>
          </a:p>
        </p:txBody>
      </p:sp>
      <p:sp>
        <p:nvSpPr>
          <p:cNvPr id="6" name="Mũi tên: Hình ngũ giác 5">
            <a:extLst>
              <a:ext uri="{FF2B5EF4-FFF2-40B4-BE49-F238E27FC236}">
                <a16:creationId xmlns:a16="http://schemas.microsoft.com/office/drawing/2014/main" xmlns="" id="{55C5A550-B65C-405E-A3ED-C3076BAE0357}"/>
              </a:ext>
            </a:extLst>
          </p:cNvPr>
          <p:cNvSpPr/>
          <p:nvPr/>
        </p:nvSpPr>
        <p:spPr>
          <a:xfrm>
            <a:off x="805542" y="351064"/>
            <a:ext cx="76744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KHÁM LÂM SÀNG (NGÀY 8/5)</a:t>
            </a:r>
          </a:p>
        </p:txBody>
      </p:sp>
      <p:sp>
        <p:nvSpPr>
          <p:cNvPr id="7" name="Mũi tên: Hình ngũ giác 6">
            <a:extLst>
              <a:ext uri="{FF2B5EF4-FFF2-40B4-BE49-F238E27FC236}">
                <a16:creationId xmlns:a16="http://schemas.microsoft.com/office/drawing/2014/main" xmlns="" id="{03889D45-59FB-4D43-9D76-1FDF9259DFF1}"/>
              </a:ext>
            </a:extLst>
          </p:cNvPr>
          <p:cNvSpPr/>
          <p:nvPr/>
        </p:nvSpPr>
        <p:spPr>
          <a:xfrm>
            <a:off x="815068" y="374876"/>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a:t>
            </a:r>
          </a:p>
        </p:txBody>
      </p:sp>
    </p:spTree>
    <p:extLst>
      <p:ext uri="{BB962C8B-B14F-4D97-AF65-F5344CB8AC3E}">
        <p14:creationId xmlns:p14="http://schemas.microsoft.com/office/powerpoint/2010/main" xmlns="" val="13126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xmlns="" id="{916AD63D-3C08-439D-A97B-50AB95FEBDC1}"/>
              </a:ext>
            </a:extLst>
          </p:cNvPr>
          <p:cNvSpPr>
            <a:spLocks noGrp="1"/>
          </p:cNvSpPr>
          <p:nvPr>
            <p:ph idx="1"/>
          </p:nvPr>
        </p:nvSpPr>
        <p:spPr>
          <a:xfrm>
            <a:off x="1132114" y="1235075"/>
            <a:ext cx="10371825" cy="5121275"/>
          </a:xfrm>
        </p:spPr>
        <p:txBody>
          <a:bodyPr vert="horz" lIns="91440" tIns="45720" rIns="91440" bIns="45720" rtlCol="0" anchor="t">
            <a:normAutofit/>
          </a:bodyPr>
          <a:lstStyle/>
          <a:p>
            <a:pPr marL="0" indent="0">
              <a:lnSpc>
                <a:spcPct val="107000"/>
              </a:lnSpc>
              <a:spcAft>
                <a:spcPts val="800"/>
              </a:spcAft>
              <a:buNone/>
            </a:pPr>
            <a:r>
              <a:rPr lang="en-US" sz="2600" b="1" u="sng" smtClean="0">
                <a:latin typeface="Times New Roman" pitchFamily="18" charset="0"/>
                <a:ea typeface="Calibri" panose="020F0502020204030204" pitchFamily="34" charset="0"/>
                <a:cs typeface="Times New Roman" pitchFamily="18" charset="0"/>
                <a:sym typeface="Wingdings" panose="05000000000000000000" pitchFamily="2" charset="2"/>
              </a:rPr>
              <a:t>2. Đầu mặt cổ:</a:t>
            </a:r>
            <a:endParaRPr lang="vi-VN" sz="2600" u="sng" smtClean="0">
              <a:latin typeface="Times New Roman" pitchFamily="18" charset="0"/>
              <a:cs typeface="Times New Roman" pitchFamily="18" charset="0"/>
            </a:endParaRPr>
          </a:p>
          <a:p>
            <a:pPr algn="just">
              <a:buFont typeface="Arial" panose="05050102010706020507" pitchFamily="18" charset="2"/>
              <a:buChar char="•"/>
            </a:pPr>
            <a:r>
              <a:rPr lang="en-US" sz="2600" smtClean="0">
                <a:latin typeface="Times New Roman" pitchFamily="18" charset="0"/>
                <a:ea typeface="+mn-lt"/>
                <a:cs typeface="Times New Roman" pitchFamily="18" charset="0"/>
              </a:rPr>
              <a:t>Khí quản không lệch</a:t>
            </a:r>
          </a:p>
          <a:p>
            <a:pPr algn="just">
              <a:buFont typeface="Arial" panose="05050102010706020507" pitchFamily="18" charset="2"/>
              <a:buChar char="•"/>
            </a:pPr>
            <a:r>
              <a:rPr lang="en-US" sz="2600" smtClean="0">
                <a:latin typeface="Times New Roman" pitchFamily="18" charset="0"/>
                <a:ea typeface="+mn-lt"/>
                <a:cs typeface="Times New Roman" pitchFamily="18" charset="0"/>
              </a:rPr>
              <a:t>Tuyến giáp di động theo nhịp nuốt, không to</a:t>
            </a:r>
          </a:p>
          <a:p>
            <a:pPr algn="just">
              <a:buFont typeface="Arial" panose="05050102010706020507" pitchFamily="18" charset="2"/>
              <a:buChar char="•"/>
            </a:pPr>
            <a:endParaRPr lang="en-US" sz="2600" smtClean="0">
              <a:latin typeface="Times New Roman" pitchFamily="18" charset="0"/>
              <a:ea typeface="Calibri" panose="020F0502020204030204" pitchFamily="34" charset="0"/>
              <a:cs typeface="Times New Roman" pitchFamily="18" charset="0"/>
            </a:endParaRPr>
          </a:p>
          <a:p>
            <a:pPr marL="0" indent="0" algn="just">
              <a:buNone/>
            </a:pPr>
            <a:r>
              <a:rPr lang="en-US" sz="2600" b="1" u="sng" smtClean="0">
                <a:latin typeface="Times New Roman" pitchFamily="18" charset="0"/>
                <a:ea typeface="Calibri" panose="020F0502020204030204" pitchFamily="34" charset="0"/>
                <a:cs typeface="Times New Roman" pitchFamily="18" charset="0"/>
              </a:rPr>
              <a:t>3. Khám hạch:</a:t>
            </a:r>
          </a:p>
          <a:p>
            <a:pPr algn="just">
              <a:buFont typeface="Arial" panose="05050102010706020507" pitchFamily="18" charset="2"/>
              <a:buChar char="•"/>
            </a:pPr>
            <a:r>
              <a:rPr lang="en-US" sz="2600" smtClean="0">
                <a:latin typeface="Times New Roman" pitchFamily="18" charset="0"/>
                <a:ea typeface="+mn-lt"/>
                <a:cs typeface="Times New Roman" pitchFamily="18" charset="0"/>
              </a:rPr>
              <a:t>Hạch nách, hạch trên đòn, hạch từ nhóm I đến VI không sờ chạm</a:t>
            </a:r>
          </a:p>
          <a:p>
            <a:pPr algn="just">
              <a:buFont typeface="Arial" panose="05050102010706020507" pitchFamily="18" charset="2"/>
              <a:buChar char="•"/>
            </a:pPr>
            <a:r>
              <a:rPr lang="en-US" sz="2600" smtClean="0">
                <a:latin typeface="Times New Roman" pitchFamily="18" charset="0"/>
                <a:ea typeface="+mn-lt"/>
                <a:cs typeface="Times New Roman" pitchFamily="18" charset="0"/>
              </a:rPr>
              <a:t>Hạch bẹn (T) 3x4 cm giới hạn rõ, bề mặt trơn láng, mật độ chắc, di động kém với mô xung quanh, ấn không đau. Da vung hạch không xưng đỏ, không loét da</a:t>
            </a:r>
          </a:p>
          <a:p>
            <a:pPr marL="0" indent="0" algn="just">
              <a:lnSpc>
                <a:spcPct val="115000"/>
              </a:lnSpc>
              <a:spcAft>
                <a:spcPts val="1000"/>
              </a:spcAft>
              <a:buNone/>
            </a:pPr>
            <a:endParaRPr lang="en-US" sz="2000" dirty="0">
              <a:latin typeface="Times New Roman" panose="02020603050405020304" pitchFamily="18" charset="0"/>
              <a:ea typeface="Calibri" panose="020F0502020204030204" pitchFamily="34" charset="0"/>
              <a:cs typeface="Times New Roman" pitchFamily="18" charset="0"/>
            </a:endParaRPr>
          </a:p>
        </p:txBody>
      </p:sp>
      <p:sp>
        <p:nvSpPr>
          <p:cNvPr id="6" name="Mũi tên: Hình ngũ giác 5">
            <a:extLst>
              <a:ext uri="{FF2B5EF4-FFF2-40B4-BE49-F238E27FC236}">
                <a16:creationId xmlns:a16="http://schemas.microsoft.com/office/drawing/2014/main" xmlns="" id="{55C5A550-B65C-405E-A3ED-C3076BAE0357}"/>
              </a:ext>
            </a:extLst>
          </p:cNvPr>
          <p:cNvSpPr/>
          <p:nvPr/>
        </p:nvSpPr>
        <p:spPr>
          <a:xfrm>
            <a:off x="805542" y="351064"/>
            <a:ext cx="76744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KHÁM LÂM SÀNG (NGÀY 8/5)</a:t>
            </a:r>
          </a:p>
        </p:txBody>
      </p:sp>
      <p:sp>
        <p:nvSpPr>
          <p:cNvPr id="7" name="Mũi tên: Hình ngũ giác 6">
            <a:extLst>
              <a:ext uri="{FF2B5EF4-FFF2-40B4-BE49-F238E27FC236}">
                <a16:creationId xmlns:a16="http://schemas.microsoft.com/office/drawing/2014/main" xmlns="" id="{03889D45-59FB-4D43-9D76-1FDF9259DFF1}"/>
              </a:ext>
            </a:extLst>
          </p:cNvPr>
          <p:cNvSpPr/>
          <p:nvPr/>
        </p:nvSpPr>
        <p:spPr>
          <a:xfrm>
            <a:off x="815068" y="374876"/>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a:t>
            </a:r>
          </a:p>
        </p:txBody>
      </p:sp>
    </p:spTree>
    <p:extLst>
      <p:ext uri="{BB962C8B-B14F-4D97-AF65-F5344CB8AC3E}">
        <p14:creationId xmlns:p14="http://schemas.microsoft.com/office/powerpoint/2010/main" xmlns="" val="163850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347414E-BBA5-41DA-A086-82FBEFE296EB}"/>
              </a:ext>
            </a:extLst>
          </p:cNvPr>
          <p:cNvSpPr>
            <a:spLocks noGrp="1"/>
          </p:cNvSpPr>
          <p:nvPr>
            <p:ph type="title"/>
          </p:nvPr>
        </p:nvSpPr>
        <p:spPr/>
        <p:txBody>
          <a:bodyPr>
            <a:normAutofit/>
          </a:bodyPr>
          <a:lstStyle/>
          <a:p>
            <a:pPr algn="just">
              <a:lnSpc>
                <a:spcPct val="115000"/>
              </a:lnSpc>
              <a:spcAft>
                <a:spcPts val="10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xmlns="" id="{916AD63D-3C08-439D-A97B-50AB95FEBDC1}"/>
              </a:ext>
            </a:extLst>
          </p:cNvPr>
          <p:cNvSpPr>
            <a:spLocks noGrp="1"/>
          </p:cNvSpPr>
          <p:nvPr>
            <p:ph idx="1"/>
          </p:nvPr>
        </p:nvSpPr>
        <p:spPr>
          <a:xfrm>
            <a:off x="899885" y="1785260"/>
            <a:ext cx="9884229" cy="6749140"/>
          </a:xfrm>
        </p:spPr>
        <p:txBody>
          <a:bodyPr vert="horz" lIns="91440" tIns="45720" rIns="91440" bIns="45720" rtlCol="0" anchor="t">
            <a:noAutofit/>
          </a:bodyPr>
          <a:lstStyle/>
          <a:p>
            <a:pPr marL="114300" indent="0">
              <a:lnSpc>
                <a:spcPct val="107000"/>
              </a:lnSpc>
              <a:spcAft>
                <a:spcPts val="800"/>
              </a:spcAft>
              <a:buNone/>
            </a:pPr>
            <a:r>
              <a:rPr lang="en-US" sz="2600" b="1" u="sng" dirty="0">
                <a:latin typeface="Times New Roman" pitchFamily="18" charset="0"/>
                <a:ea typeface="Calibri" panose="020F0502020204030204" pitchFamily="34" charset="0"/>
                <a:cs typeface="Times New Roman" pitchFamily="18" charset="0"/>
              </a:rPr>
              <a:t>4. </a:t>
            </a:r>
            <a:r>
              <a:rPr lang="en-US" sz="2600" b="1" u="sng" dirty="0" err="1">
                <a:latin typeface="Times New Roman" pitchFamily="18" charset="0"/>
                <a:ea typeface="Calibri" panose="020F0502020204030204" pitchFamily="34" charset="0"/>
                <a:cs typeface="Times New Roman" pitchFamily="18" charset="0"/>
              </a:rPr>
              <a:t>Lồng</a:t>
            </a:r>
            <a:r>
              <a:rPr lang="en-US" sz="2600" b="1" u="sng" dirty="0">
                <a:latin typeface="Times New Roman" pitchFamily="18" charset="0"/>
                <a:ea typeface="Calibri" panose="020F0502020204030204" pitchFamily="34" charset="0"/>
                <a:cs typeface="Times New Roman" pitchFamily="18" charset="0"/>
              </a:rPr>
              <a:t> </a:t>
            </a:r>
            <a:r>
              <a:rPr lang="en-US" sz="2600" b="1" u="sng" dirty="0" err="1">
                <a:latin typeface="Times New Roman" pitchFamily="18" charset="0"/>
                <a:ea typeface="Calibri" panose="020F0502020204030204" pitchFamily="34" charset="0"/>
                <a:cs typeface="Times New Roman" pitchFamily="18" charset="0"/>
              </a:rPr>
              <a:t>ngực</a:t>
            </a:r>
            <a:r>
              <a:rPr lang="en-US" sz="2600" b="1" u="sng" dirty="0">
                <a:latin typeface="Times New Roman" pitchFamily="18" charset="0"/>
                <a:ea typeface="Calibri" panose="020F0502020204030204" pitchFamily="34" charset="0"/>
                <a:cs typeface="Times New Roman" pitchFamily="18" charset="0"/>
              </a:rPr>
              <a:t>:</a:t>
            </a:r>
            <a:endParaRPr lang="vi-VN" sz="2600" b="1" u="sng">
              <a:latin typeface="Times New Roman" pitchFamily="18" charset="0"/>
              <a:cs typeface="Times New Roman" pitchFamily="18" charset="0"/>
            </a:endParaRPr>
          </a:p>
          <a:p>
            <a:pPr algn="just">
              <a:buFont typeface="Arial"/>
              <a:buChar char="•"/>
            </a:pPr>
            <a:r>
              <a:rPr lang="en-US" sz="2600" smtClean="0">
                <a:latin typeface="Times New Roman" pitchFamily="18" charset="0"/>
                <a:ea typeface="+mn-lt"/>
                <a:cs typeface="Times New Roman" pitchFamily="18" charset="0"/>
              </a:rPr>
              <a:t>Cân đối, không chướng, di động theo nhịp thở, không sẹo, không tuần hoàn bàng hệ</a:t>
            </a:r>
            <a:r>
              <a:rPr lang="en-US" sz="2600" smtClean="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không sao mạch.</a:t>
            </a:r>
            <a:endParaRPr lang="en-US" sz="2600" smtClean="0">
              <a:latin typeface="Times New Roman" pitchFamily="18" charset="0"/>
              <a:ea typeface="+mn-lt"/>
              <a:cs typeface="Times New Roman" pitchFamily="18" charset="0"/>
            </a:endParaRPr>
          </a:p>
          <a:p>
            <a:pPr algn="just">
              <a:buFont typeface="Arial"/>
              <a:buChar char="•"/>
            </a:pPr>
            <a:r>
              <a:rPr lang="en-US" sz="2600" smtClean="0">
                <a:latin typeface="Times New Roman" pitchFamily="18" charset="0"/>
                <a:ea typeface="+mn-lt"/>
                <a:cs typeface="Times New Roman" pitchFamily="18" charset="0"/>
              </a:rPr>
              <a:t>Tim</a:t>
            </a:r>
            <a:r>
              <a:rPr lang="en-US" sz="2600" dirty="0">
                <a:latin typeface="Times New Roman" pitchFamily="18" charset="0"/>
                <a:ea typeface="+mn-lt"/>
                <a:cs typeface="Times New Roman" pitchFamily="18" charset="0"/>
              </a:rPr>
              <a:t>: T1, T2 </a:t>
            </a:r>
            <a:r>
              <a:rPr lang="en-US" sz="2600" dirty="0" err="1">
                <a:latin typeface="Times New Roman" pitchFamily="18" charset="0"/>
                <a:ea typeface="+mn-lt"/>
                <a:cs typeface="Times New Roman" pitchFamily="18" charset="0"/>
              </a:rPr>
              <a:t>đều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rõ</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tần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số</a:t>
            </a:r>
            <a:r>
              <a:rPr lang="en-US" sz="2600" dirty="0">
                <a:latin typeface="Times New Roman" pitchFamily="18" charset="0"/>
                <a:ea typeface="+mn-lt"/>
                <a:cs typeface="Times New Roman" pitchFamily="18" charset="0"/>
              </a:rPr>
              <a:t> 90 </a:t>
            </a:r>
            <a:r>
              <a:rPr lang="en-US" sz="2600" dirty="0" err="1">
                <a:latin typeface="Times New Roman" pitchFamily="18" charset="0"/>
                <a:ea typeface="+mn-lt"/>
                <a:cs typeface="Times New Roman" pitchFamily="18" charset="0"/>
              </a:rPr>
              <a:t>lần</a:t>
            </a:r>
            <a:r>
              <a:rPr lang="en-US" sz="2600" dirty="0">
                <a:latin typeface="Times New Roman" pitchFamily="18" charset="0"/>
                <a:ea typeface="+mn-lt"/>
                <a:cs typeface="Times New Roman" pitchFamily="18" charset="0"/>
              </a:rPr>
              <a:t>/</a:t>
            </a:r>
            <a:r>
              <a:rPr lang="en-US" sz="2600" dirty="0" err="1">
                <a:latin typeface="Times New Roman" pitchFamily="18" charset="0"/>
                <a:ea typeface="+mn-lt"/>
                <a:cs typeface="Times New Roman" pitchFamily="18" charset="0"/>
              </a:rPr>
              <a:t>phút</a:t>
            </a:r>
            <a:endParaRPr lang="en-US" sz="2600" dirty="0">
              <a:latin typeface="Times New Roman" pitchFamily="18" charset="0"/>
              <a:ea typeface="+mn-lt"/>
              <a:cs typeface="Times New Roman" pitchFamily="18" charset="0"/>
            </a:endParaRPr>
          </a:p>
          <a:p>
            <a:pPr algn="just">
              <a:buFont typeface="Arial"/>
              <a:buChar char="•"/>
            </a:pPr>
            <a:r>
              <a:rPr lang="en-US" sz="2600" smtClean="0">
                <a:latin typeface="Times New Roman" pitchFamily="18" charset="0"/>
                <a:ea typeface="+mn-lt"/>
                <a:cs typeface="Times New Roman" pitchFamily="18" charset="0"/>
              </a:rPr>
              <a:t>Phổi:</a:t>
            </a:r>
            <a:r>
              <a:rPr lang="en-US" sz="2600" smtClean="0">
                <a:latin typeface="Times New Roman" pitchFamily="18" charset="0"/>
                <a:ea typeface="+mn-lt"/>
                <a:cs typeface="Times New Roman" pitchFamily="18" charset="0"/>
              </a:rPr>
              <a:t>rung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thanh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đều</a:t>
            </a:r>
            <a:r>
              <a:rPr lang="en-US" sz="2600" dirty="0">
                <a:latin typeface="Times New Roman" pitchFamily="18" charset="0"/>
                <a:ea typeface="+mn-lt"/>
                <a:cs typeface="Times New Roman" pitchFamily="18" charset="0"/>
              </a:rPr>
              <a:t> 2 </a:t>
            </a:r>
            <a:r>
              <a:rPr lang="en-US" sz="2600" dirty="0" err="1">
                <a:latin typeface="Times New Roman" pitchFamily="18" charset="0"/>
                <a:ea typeface="+mn-lt"/>
                <a:cs typeface="Times New Roman" pitchFamily="18" charset="0"/>
              </a:rPr>
              <a:t>bên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gõ</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âm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phế</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bào</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êm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dịu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hai</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bên</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phế trường, không ran.</a:t>
            </a:r>
            <a:endParaRPr lang="en-US" sz="2600" dirty="0">
              <a:latin typeface="Times New Roman" pitchFamily="18" charset="0"/>
              <a:ea typeface="+mn-lt"/>
              <a:cs typeface="Times New Roman" pitchFamily="18" charset="0"/>
            </a:endParaRPr>
          </a:p>
          <a:p>
            <a:pPr marL="114300" indent="0">
              <a:lnSpc>
                <a:spcPct val="107000"/>
              </a:lnSpc>
              <a:spcAft>
                <a:spcPts val="800"/>
              </a:spcAft>
              <a:buNone/>
            </a:pPr>
            <a:endParaRPr lang="en-US" sz="1500" dirty="0">
              <a:latin typeface="Times New Roman" panose="02020603050405020304" pitchFamily="18" charset="0"/>
              <a:ea typeface="Calibri" panose="020F0502020204030204" pitchFamily="34" charset="0"/>
              <a:cs typeface="Times New Roman" pitchFamily="18" charset="0"/>
            </a:endParaRPr>
          </a:p>
          <a:p>
            <a:pPr marL="457200" indent="-342900">
              <a:lnSpc>
                <a:spcPct val="107000"/>
              </a:lnSpc>
              <a:spcAft>
                <a:spcPts val="800"/>
              </a:spcAft>
              <a:buFontTx/>
              <a:buChar char="-"/>
            </a:pPr>
            <a:endParaRPr lang="en-US" sz="1500" dirty="0">
              <a:latin typeface="Times New Roman" panose="02020603050405020304" pitchFamily="18" charset="0"/>
              <a:ea typeface="Calibri" panose="020F0502020204030204" pitchFamily="34" charset="0"/>
              <a:cs typeface="Times New Roman" pitchFamily="18" charset="0"/>
            </a:endParaRPr>
          </a:p>
        </p:txBody>
      </p:sp>
      <p:sp>
        <p:nvSpPr>
          <p:cNvPr id="4" name="Slide Number Placeholder 3"/>
          <p:cNvSpPr>
            <a:spLocks noGrp="1"/>
          </p:cNvSpPr>
          <p:nvPr>
            <p:ph type="sldNum" sz="quarter" idx="12"/>
          </p:nvPr>
        </p:nvSpPr>
        <p:spPr/>
        <p:txBody>
          <a:bodyPr/>
          <a:lstStyle/>
          <a:p>
            <a:fld id="{432DC09A-583B-49D6-8A97-ABA3D2732E3F}" type="slidenum">
              <a:rPr lang="en-US" smtClean="0">
                <a:solidFill>
                  <a:prstClr val="black">
                    <a:lumMod val="65000"/>
                    <a:lumOff val="35000"/>
                  </a:prstClr>
                </a:solidFill>
              </a:rPr>
              <a:pPr/>
              <a:t>18</a:t>
            </a:fld>
            <a:endParaRPr lang="en-US">
              <a:solidFill>
                <a:prstClr val="black">
                  <a:lumMod val="65000"/>
                  <a:lumOff val="35000"/>
                </a:prstClr>
              </a:solidFill>
            </a:endParaRPr>
          </a:p>
        </p:txBody>
      </p:sp>
      <p:sp>
        <p:nvSpPr>
          <p:cNvPr id="5" name="Mũi tên: Hình ngũ giác 4">
            <a:extLst>
              <a:ext uri="{FF2B5EF4-FFF2-40B4-BE49-F238E27FC236}">
                <a16:creationId xmlns:a16="http://schemas.microsoft.com/office/drawing/2014/main" xmlns="" id="{32FB1653-803F-4BB9-BB7D-EDBCE98289A7}"/>
              </a:ext>
            </a:extLst>
          </p:cNvPr>
          <p:cNvSpPr/>
          <p:nvPr/>
        </p:nvSpPr>
        <p:spPr>
          <a:xfrm>
            <a:off x="761999" y="475118"/>
            <a:ext cx="76744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KHÁM LÂM SÀNG (NGÀY 8/5)</a:t>
            </a:r>
          </a:p>
        </p:txBody>
      </p:sp>
      <p:sp>
        <p:nvSpPr>
          <p:cNvPr id="6" name="Mũi tên: Hình ngũ giác 5">
            <a:extLst>
              <a:ext uri="{FF2B5EF4-FFF2-40B4-BE49-F238E27FC236}">
                <a16:creationId xmlns:a16="http://schemas.microsoft.com/office/drawing/2014/main" xmlns="" id="{D6C617AB-C065-4E23-9140-5629D2B8FDD9}"/>
              </a:ext>
            </a:extLst>
          </p:cNvPr>
          <p:cNvSpPr/>
          <p:nvPr/>
        </p:nvSpPr>
        <p:spPr>
          <a:xfrm>
            <a:off x="771525" y="498930"/>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a:t>
            </a:r>
          </a:p>
        </p:txBody>
      </p:sp>
    </p:spTree>
    <p:extLst>
      <p:ext uri="{BB962C8B-B14F-4D97-AF65-F5344CB8AC3E}">
        <p14:creationId xmlns:p14="http://schemas.microsoft.com/office/powerpoint/2010/main" xmlns="" val="2786895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347414E-BBA5-41DA-A086-82FBEFE296EB}"/>
              </a:ext>
            </a:extLst>
          </p:cNvPr>
          <p:cNvSpPr>
            <a:spLocks noGrp="1"/>
          </p:cNvSpPr>
          <p:nvPr>
            <p:ph type="title"/>
          </p:nvPr>
        </p:nvSpPr>
        <p:spPr/>
        <p:txBody>
          <a:bodyPr>
            <a:normAutofit/>
          </a:bodyPr>
          <a:lstStyle/>
          <a:p>
            <a:pPr algn="just">
              <a:lnSpc>
                <a:spcPct val="115000"/>
              </a:lnSpc>
              <a:spcAft>
                <a:spcPts val="10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xmlns="" id="{916AD63D-3C08-439D-A97B-50AB95FEBDC1}"/>
              </a:ext>
            </a:extLst>
          </p:cNvPr>
          <p:cNvSpPr>
            <a:spLocks noGrp="1"/>
          </p:cNvSpPr>
          <p:nvPr>
            <p:ph idx="1"/>
          </p:nvPr>
        </p:nvSpPr>
        <p:spPr>
          <a:xfrm>
            <a:off x="1153885" y="1328060"/>
            <a:ext cx="9884229" cy="6749140"/>
          </a:xfrm>
        </p:spPr>
        <p:txBody>
          <a:bodyPr vert="horz" lIns="91440" tIns="45720" rIns="91440" bIns="45720" rtlCol="0" anchor="t">
            <a:noAutofit/>
          </a:bodyPr>
          <a:lstStyle/>
          <a:p>
            <a:pPr marL="114300" indent="0">
              <a:lnSpc>
                <a:spcPct val="107000"/>
              </a:lnSpc>
              <a:spcAft>
                <a:spcPts val="800"/>
              </a:spcAft>
              <a:buNone/>
            </a:pPr>
            <a:endParaRPr lang="en-US" sz="1500" dirty="0">
              <a:latin typeface="Times New Roman" pitchFamily="18" charset="0"/>
              <a:ea typeface="+mn-lt"/>
              <a:cs typeface="Times New Roman" pitchFamily="18" charset="0"/>
            </a:endParaRPr>
          </a:p>
          <a:p>
            <a:pPr marL="114300" indent="0">
              <a:lnSpc>
                <a:spcPct val="107000"/>
              </a:lnSpc>
              <a:spcAft>
                <a:spcPts val="800"/>
              </a:spcAft>
              <a:buNone/>
            </a:pPr>
            <a:r>
              <a:rPr lang="en-US" sz="2600" b="1" u="sng" dirty="0">
                <a:latin typeface="Times New Roman" pitchFamily="18" charset="0"/>
                <a:ea typeface="Calibri" panose="020F0502020204030204" pitchFamily="34" charset="0"/>
                <a:cs typeface="Times New Roman" pitchFamily="18" charset="0"/>
              </a:rPr>
              <a:t>5. </a:t>
            </a:r>
            <a:r>
              <a:rPr lang="en-US" sz="2600" b="1" u="sng" err="1">
                <a:latin typeface="Times New Roman" pitchFamily="18" charset="0"/>
                <a:ea typeface="Calibri" panose="020F0502020204030204" pitchFamily="34" charset="0"/>
                <a:cs typeface="Times New Roman" pitchFamily="18" charset="0"/>
              </a:rPr>
              <a:t>Bụng</a:t>
            </a:r>
            <a:r>
              <a:rPr lang="en-US" sz="2600" b="1" u="sng" smtClean="0">
                <a:latin typeface="Times New Roman" pitchFamily="18" charset="0"/>
                <a:ea typeface="Calibri" panose="020F0502020204030204" pitchFamily="34" charset="0"/>
                <a:cs typeface="Times New Roman" pitchFamily="18" charset="0"/>
              </a:rPr>
              <a:t>:</a:t>
            </a:r>
            <a:endParaRPr lang="en-US" sz="2600" b="1" u="sng" dirty="0">
              <a:latin typeface="Times New Roman" pitchFamily="18" charset="0"/>
              <a:ea typeface="Calibri" panose="020F0502020204030204" pitchFamily="34" charset="0"/>
              <a:cs typeface="Times New Roman" pitchFamily="18" charset="0"/>
            </a:endParaRPr>
          </a:p>
          <a:p>
            <a:pPr algn="just">
              <a:buFont typeface="Arial"/>
              <a:buChar char="•"/>
            </a:pPr>
            <a:r>
              <a:rPr lang="en-US" sz="2600" smtClean="0">
                <a:latin typeface="Times New Roman" pitchFamily="18" charset="0"/>
                <a:ea typeface="+mn-lt"/>
                <a:cs typeface="Times New Roman" pitchFamily="18" charset="0"/>
              </a:rPr>
              <a:t>Cân đối, không chướng, di động theo nhịp thở, không sẹo, không tuần hoàn bàng hệ, không phát hiện khối bất thường</a:t>
            </a:r>
            <a:endParaRPr lang="en-US" sz="2600" dirty="0">
              <a:latin typeface="Times New Roman" pitchFamily="18" charset="0"/>
              <a:ea typeface="+mn-lt"/>
              <a:cs typeface="Times New Roman" pitchFamily="18" charset="0"/>
            </a:endParaRPr>
          </a:p>
          <a:p>
            <a:pPr algn="just">
              <a:buFont typeface="Arial"/>
              <a:buChar char="•"/>
            </a:pPr>
            <a:r>
              <a:rPr lang="en-US" sz="2600" dirty="0" err="1">
                <a:latin typeface="Times New Roman" pitchFamily="18" charset="0"/>
                <a:ea typeface="+mn-lt"/>
                <a:cs typeface="Times New Roman" pitchFamily="18" charset="0"/>
              </a:rPr>
              <a:t>Vết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mỗ</a:t>
            </a:r>
            <a:r>
              <a:rPr lang="en-US" sz="2600" dirty="0">
                <a:latin typeface="Times New Roman" pitchFamily="18" charset="0"/>
                <a:ea typeface="+mn-lt"/>
                <a:cs typeface="Times New Roman" pitchFamily="18" charset="0"/>
              </a:rPr>
              <a:t> 10cm </a:t>
            </a:r>
            <a:r>
              <a:rPr lang="en-US" sz="2600" dirty="0" err="1">
                <a:latin typeface="Times New Roman" pitchFamily="18" charset="0"/>
                <a:ea typeface="+mn-lt"/>
                <a:cs typeface="Times New Roman" pitchFamily="18" charset="0"/>
              </a:rPr>
              <a:t>giữa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bụng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từ</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rốn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đến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hạ</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vị</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mép</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vết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thương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và</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vùng</a:t>
            </a:r>
            <a:r>
              <a:rPr lang="en-US" sz="2600" dirty="0">
                <a:latin typeface="Times New Roman" pitchFamily="18" charset="0"/>
                <a:ea typeface="+mn-lt"/>
                <a:cs typeface="Times New Roman" pitchFamily="18" charset="0"/>
              </a:rPr>
              <a:t> da </a:t>
            </a:r>
            <a:r>
              <a:rPr lang="en-US" sz="2600" dirty="0" err="1">
                <a:latin typeface="Times New Roman" pitchFamily="18" charset="0"/>
                <a:ea typeface="+mn-lt"/>
                <a:cs typeface="Times New Roman" pitchFamily="18" charset="0"/>
              </a:rPr>
              <a:t>quanh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chỉ</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đỏ</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chảy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dịch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Ấn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đau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nhẹ</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vết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mỗ</a:t>
            </a:r>
          </a:p>
          <a:p>
            <a:pPr algn="just">
              <a:buFont typeface="Arial"/>
              <a:buChar char="•"/>
            </a:pPr>
            <a:r>
              <a:rPr lang="en-US" sz="2600" dirty="0">
                <a:latin typeface="Times New Roman" pitchFamily="18" charset="0"/>
                <a:ea typeface="+mn-lt"/>
                <a:cs typeface="Times New Roman" pitchFamily="18" charset="0"/>
              </a:rPr>
              <a:t>Nhu </a:t>
            </a:r>
            <a:r>
              <a:rPr lang="en-US" sz="2600" dirty="0" err="1">
                <a:latin typeface="Times New Roman" pitchFamily="18" charset="0"/>
                <a:ea typeface="+mn-lt"/>
                <a:cs typeface="Times New Roman" pitchFamily="18" charset="0"/>
              </a:rPr>
              <a:t>động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ruột</a:t>
            </a:r>
            <a:r>
              <a:rPr lang="en-US" sz="2600" dirty="0">
                <a:latin typeface="Times New Roman" pitchFamily="18" charset="0"/>
                <a:ea typeface="+mn-lt"/>
                <a:cs typeface="Times New Roman" pitchFamily="18" charset="0"/>
              </a:rPr>
              <a:t>: 5 </a:t>
            </a:r>
            <a:r>
              <a:rPr lang="en-US" sz="2600" dirty="0" err="1">
                <a:latin typeface="Times New Roman" pitchFamily="18" charset="0"/>
                <a:ea typeface="+mn-lt"/>
                <a:cs typeface="Times New Roman" pitchFamily="18" charset="0"/>
              </a:rPr>
              <a:t>lần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phút</a:t>
            </a:r>
            <a:endParaRPr lang="en-US" sz="2600" dirty="0">
              <a:latin typeface="Times New Roman" pitchFamily="18" charset="0"/>
              <a:ea typeface="+mn-lt"/>
              <a:cs typeface="Times New Roman" pitchFamily="18" charset="0"/>
            </a:endParaRPr>
          </a:p>
          <a:p>
            <a:pPr marL="457200" indent="-342900">
              <a:lnSpc>
                <a:spcPct val="107000"/>
              </a:lnSpc>
              <a:spcAft>
                <a:spcPts val="800"/>
              </a:spcAft>
              <a:buFontTx/>
              <a:buChar char="-"/>
            </a:pPr>
            <a:endParaRPr lang="en-US" sz="1500" dirty="0">
              <a:latin typeface="Times New Roman" panose="02020603050405020304" pitchFamily="18" charset="0"/>
              <a:ea typeface="Calibri" panose="020F0502020204030204" pitchFamily="34" charset="0"/>
              <a:cs typeface="Times New Roman" pitchFamily="18" charset="0"/>
            </a:endParaRPr>
          </a:p>
          <a:p>
            <a:pPr marL="114300" indent="0">
              <a:lnSpc>
                <a:spcPct val="107000"/>
              </a:lnSpc>
              <a:spcAft>
                <a:spcPts val="800"/>
              </a:spcAft>
              <a:buNone/>
            </a:pPr>
            <a:endParaRPr lang="en-US" sz="1500" dirty="0">
              <a:latin typeface="Times New Roman" panose="02020603050405020304" pitchFamily="18" charset="0"/>
              <a:ea typeface="Calibri" panose="020F0502020204030204" pitchFamily="34" charset="0"/>
              <a:cs typeface="Times New Roman" pitchFamily="18" charset="0"/>
            </a:endParaRPr>
          </a:p>
          <a:p>
            <a:pPr marL="457200" indent="-342900">
              <a:lnSpc>
                <a:spcPct val="107000"/>
              </a:lnSpc>
              <a:spcAft>
                <a:spcPts val="800"/>
              </a:spcAft>
              <a:buFontTx/>
              <a:buChar char="-"/>
            </a:pPr>
            <a:endParaRPr lang="en-US" sz="1500" dirty="0">
              <a:latin typeface="Times New Roman" panose="02020603050405020304" pitchFamily="18" charset="0"/>
              <a:ea typeface="Calibri" panose="020F0502020204030204" pitchFamily="34" charset="0"/>
              <a:cs typeface="Times New Roman" pitchFamily="18" charset="0"/>
            </a:endParaRPr>
          </a:p>
        </p:txBody>
      </p:sp>
      <p:sp>
        <p:nvSpPr>
          <p:cNvPr id="4" name="Slide Number Placeholder 3"/>
          <p:cNvSpPr>
            <a:spLocks noGrp="1"/>
          </p:cNvSpPr>
          <p:nvPr>
            <p:ph type="sldNum" sz="quarter" idx="12"/>
          </p:nvPr>
        </p:nvSpPr>
        <p:spPr/>
        <p:txBody>
          <a:bodyPr/>
          <a:lstStyle/>
          <a:p>
            <a:fld id="{432DC09A-583B-49D6-8A97-ABA3D2732E3F}" type="slidenum">
              <a:rPr lang="en-US" smtClean="0">
                <a:solidFill>
                  <a:prstClr val="black">
                    <a:lumMod val="65000"/>
                    <a:lumOff val="35000"/>
                  </a:prstClr>
                </a:solidFill>
              </a:rPr>
              <a:pPr/>
              <a:t>19</a:t>
            </a:fld>
            <a:endParaRPr lang="en-US">
              <a:solidFill>
                <a:prstClr val="black">
                  <a:lumMod val="65000"/>
                  <a:lumOff val="35000"/>
                </a:prstClr>
              </a:solidFill>
            </a:endParaRPr>
          </a:p>
        </p:txBody>
      </p:sp>
      <p:sp>
        <p:nvSpPr>
          <p:cNvPr id="5" name="Mũi tên: Hình ngũ giác 4">
            <a:extLst>
              <a:ext uri="{FF2B5EF4-FFF2-40B4-BE49-F238E27FC236}">
                <a16:creationId xmlns:a16="http://schemas.microsoft.com/office/drawing/2014/main" xmlns="" id="{32FB1653-803F-4BB9-BB7D-EDBCE98289A7}"/>
              </a:ext>
            </a:extLst>
          </p:cNvPr>
          <p:cNvSpPr/>
          <p:nvPr/>
        </p:nvSpPr>
        <p:spPr>
          <a:xfrm>
            <a:off x="761999" y="475118"/>
            <a:ext cx="76744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KHÁM LÂM SÀNG (NGÀY 8/5)</a:t>
            </a:r>
          </a:p>
        </p:txBody>
      </p:sp>
      <p:sp>
        <p:nvSpPr>
          <p:cNvPr id="6" name="Mũi tên: Hình ngũ giác 5">
            <a:extLst>
              <a:ext uri="{FF2B5EF4-FFF2-40B4-BE49-F238E27FC236}">
                <a16:creationId xmlns:a16="http://schemas.microsoft.com/office/drawing/2014/main" xmlns="" id="{D6C617AB-C065-4E23-9140-5629D2B8FDD9}"/>
              </a:ext>
            </a:extLst>
          </p:cNvPr>
          <p:cNvSpPr/>
          <p:nvPr/>
        </p:nvSpPr>
        <p:spPr>
          <a:xfrm>
            <a:off x="771525" y="498930"/>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a:t>
            </a:r>
          </a:p>
        </p:txBody>
      </p:sp>
    </p:spTree>
    <p:extLst>
      <p:ext uri="{BB962C8B-B14F-4D97-AF65-F5344CB8AC3E}">
        <p14:creationId xmlns:p14="http://schemas.microsoft.com/office/powerpoint/2010/main" xmlns="" val="278689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rPr>
              <a:t>I. HÀNH CHÍNH</a:t>
            </a:r>
            <a:endParaRPr lang="en-US" sz="3600" kern="1200" dirty="0">
              <a:solidFill>
                <a:srgbClr val="080808"/>
              </a:solidFill>
              <a:latin typeface="+mj-lt"/>
              <a:ea typeface="+mj-ea"/>
              <a:cs typeface="+mj-cs"/>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98490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347414E-BBA5-41DA-A086-82FBEFE296EB}"/>
              </a:ext>
            </a:extLst>
          </p:cNvPr>
          <p:cNvSpPr>
            <a:spLocks noGrp="1"/>
          </p:cNvSpPr>
          <p:nvPr>
            <p:ph type="title"/>
          </p:nvPr>
        </p:nvSpPr>
        <p:spPr/>
        <p:txBody>
          <a:bodyPr>
            <a:normAutofit/>
          </a:bodyPr>
          <a:lstStyle/>
          <a:p>
            <a:pPr algn="just">
              <a:lnSpc>
                <a:spcPct val="115000"/>
              </a:lnSpc>
              <a:spcAft>
                <a:spcPts val="10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xmlns="" id="{916AD63D-3C08-439D-A97B-50AB95FEBDC1}"/>
              </a:ext>
            </a:extLst>
          </p:cNvPr>
          <p:cNvSpPr>
            <a:spLocks noGrp="1"/>
          </p:cNvSpPr>
          <p:nvPr>
            <p:ph idx="1"/>
          </p:nvPr>
        </p:nvSpPr>
        <p:spPr>
          <a:xfrm>
            <a:off x="1153885" y="1328060"/>
            <a:ext cx="9884229" cy="6749140"/>
          </a:xfrm>
        </p:spPr>
        <p:txBody>
          <a:bodyPr vert="horz" lIns="91440" tIns="45720" rIns="91440" bIns="45720" rtlCol="0" anchor="t">
            <a:noAutofit/>
          </a:bodyPr>
          <a:lstStyle/>
          <a:p>
            <a:pPr marL="114300" indent="0">
              <a:lnSpc>
                <a:spcPct val="107000"/>
              </a:lnSpc>
              <a:spcAft>
                <a:spcPts val="800"/>
              </a:spcAft>
              <a:buNone/>
            </a:pPr>
            <a:endParaRPr lang="en-US" sz="1500" dirty="0">
              <a:latin typeface="Times New Roman" pitchFamily="18" charset="0"/>
              <a:ea typeface="+mn-lt"/>
              <a:cs typeface="Times New Roman" pitchFamily="18" charset="0"/>
            </a:endParaRPr>
          </a:p>
          <a:p>
            <a:pPr marL="114300" indent="0">
              <a:lnSpc>
                <a:spcPct val="107000"/>
              </a:lnSpc>
              <a:spcAft>
                <a:spcPts val="800"/>
              </a:spcAft>
              <a:buNone/>
            </a:pPr>
            <a:r>
              <a:rPr lang="en-US" sz="2600" b="1" u="sng" dirty="0">
                <a:latin typeface="Times New Roman" pitchFamily="18" charset="0"/>
                <a:ea typeface="Calibri" panose="020F0502020204030204" pitchFamily="34" charset="0"/>
                <a:cs typeface="Times New Roman" pitchFamily="18" charset="0"/>
              </a:rPr>
              <a:t>5. </a:t>
            </a:r>
            <a:r>
              <a:rPr lang="en-US" sz="2600" b="1" u="sng" err="1">
                <a:latin typeface="Times New Roman" pitchFamily="18" charset="0"/>
                <a:ea typeface="Calibri" panose="020F0502020204030204" pitchFamily="34" charset="0"/>
                <a:cs typeface="Times New Roman" pitchFamily="18" charset="0"/>
              </a:rPr>
              <a:t>Bụng</a:t>
            </a:r>
            <a:r>
              <a:rPr lang="en-US" sz="2600" b="1" u="sng" smtClean="0">
                <a:latin typeface="Times New Roman" pitchFamily="18" charset="0"/>
                <a:ea typeface="Calibri" panose="020F0502020204030204" pitchFamily="34" charset="0"/>
                <a:cs typeface="Times New Roman" pitchFamily="18" charset="0"/>
              </a:rPr>
              <a:t>:</a:t>
            </a:r>
            <a:endParaRPr lang="en-US" sz="2600" b="1" u="sng" dirty="0">
              <a:latin typeface="Times New Roman" pitchFamily="18" charset="0"/>
              <a:ea typeface="Calibri" panose="020F0502020204030204" pitchFamily="34" charset="0"/>
              <a:cs typeface="Times New Roman" pitchFamily="18" charset="0"/>
            </a:endParaRPr>
          </a:p>
          <a:p>
            <a:pPr algn="just">
              <a:buFont typeface="Arial"/>
              <a:buChar char="•"/>
            </a:pPr>
            <a:r>
              <a:rPr lang="en-US" sz="2600" smtClean="0">
                <a:latin typeface="Times New Roman" pitchFamily="18" charset="0"/>
                <a:ea typeface="+mn-lt"/>
                <a:cs typeface="Times New Roman" pitchFamily="18" charset="0"/>
              </a:rPr>
              <a:t>Dẫn lưu: </a:t>
            </a:r>
          </a:p>
          <a:p>
            <a:pPr algn="just">
              <a:buFont typeface="Arial"/>
              <a:buChar char="•"/>
            </a:pPr>
            <a:r>
              <a:rPr lang="en-US" sz="2600" smtClean="0">
                <a:latin typeface="Times New Roman" pitchFamily="18" charset="0"/>
                <a:ea typeface="+mn-lt"/>
                <a:cs typeface="Times New Roman" pitchFamily="18" charset="0"/>
              </a:rPr>
              <a:t>Bên phải: 2 ống drain ¼ dưới phải: 1 ống ra dịch hồng, lượng 30ml; 1 ống ra dịch xanh đen, lượng 10ml; sonde rectal ra dịch hồng 50ml. Da quanh ống dẫn lưu, da không</a:t>
            </a:r>
            <a:r>
              <a:rPr lang="en-US" sz="2600" smtClean="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sưng,</a:t>
            </a:r>
            <a:r>
              <a:rPr lang="en-US" sz="2600" smtClean="0">
                <a:latin typeface="Times New Roman" pitchFamily="18" charset="0"/>
                <a:ea typeface="+mn-lt"/>
                <a:cs typeface="Times New Roman" pitchFamily="18" charset="0"/>
              </a:rPr>
              <a:t> đỏ, không tiết dịch.</a:t>
            </a:r>
          </a:p>
          <a:p>
            <a:pPr algn="just">
              <a:buFont typeface="Arial"/>
              <a:buChar char="•"/>
            </a:pPr>
            <a:r>
              <a:rPr lang="en-US" sz="2600" smtClean="0">
                <a:latin typeface="Times New Roman" pitchFamily="18" charset="0"/>
                <a:ea typeface="+mn-lt"/>
                <a:cs typeface="Times New Roman" pitchFamily="18" charset="0"/>
              </a:rPr>
              <a:t>Bên trái: 1 ống drain ra dịch hồng lượng 10ml</a:t>
            </a:r>
          </a:p>
          <a:p>
            <a:pPr algn="just">
              <a:buFont typeface="Arial"/>
              <a:buChar char="•"/>
            </a:pPr>
            <a:r>
              <a:rPr lang="en-US" sz="2600" smtClean="0">
                <a:latin typeface="Times New Roman" pitchFamily="18" charset="0"/>
                <a:ea typeface="+mn-lt"/>
                <a:cs typeface="Times New Roman" pitchFamily="18" charset="0"/>
              </a:rPr>
              <a:t>Hậu môn nhân tạo: vị trí cạnh rốn bên trái, không thấy phân</a:t>
            </a:r>
          </a:p>
          <a:p>
            <a:pPr algn="just">
              <a:buFont typeface="Arial"/>
              <a:buChar char="•"/>
            </a:pPr>
            <a:r>
              <a:rPr lang="en-US" sz="2600" smtClean="0">
                <a:latin typeface="Times New Roman" pitchFamily="18" charset="0"/>
                <a:ea typeface="+mn-lt"/>
                <a:cs typeface="Times New Roman" pitchFamily="18" charset="0"/>
              </a:rPr>
              <a:t>Bụng mềm, ấn đau vết mổ,các vị trí khác ấn không đau.</a:t>
            </a:r>
          </a:p>
          <a:p>
            <a:pPr algn="just">
              <a:buFont typeface="Arial"/>
              <a:buChar char="•"/>
            </a:pPr>
            <a:r>
              <a:rPr lang="en-US" sz="2600" smtClean="0">
                <a:latin typeface="Times New Roman" pitchFamily="18" charset="0"/>
                <a:ea typeface="+mn-lt"/>
                <a:cs typeface="Times New Roman" pitchFamily="18" charset="0"/>
              </a:rPr>
              <a:t>Gan: ấn không đau, không sờ chạm bờ dưới của gan</a:t>
            </a:r>
          </a:p>
          <a:p>
            <a:pPr algn="just">
              <a:buFont typeface="Arial"/>
              <a:buChar char="•"/>
            </a:pPr>
            <a:r>
              <a:rPr lang="en-US" sz="2600" smtClean="0">
                <a:latin typeface="Times New Roman" pitchFamily="18" charset="0"/>
                <a:ea typeface="+mn-lt"/>
                <a:cs typeface="Times New Roman" pitchFamily="18" charset="0"/>
              </a:rPr>
              <a:t>Lách: không sờ chạm</a:t>
            </a:r>
          </a:p>
          <a:p>
            <a:pPr marL="457200" indent="-342900">
              <a:lnSpc>
                <a:spcPct val="107000"/>
              </a:lnSpc>
              <a:spcAft>
                <a:spcPts val="800"/>
              </a:spcAft>
              <a:buFontTx/>
              <a:buChar char="-"/>
            </a:pPr>
            <a:endParaRPr lang="en-US" sz="1500" dirty="0">
              <a:latin typeface="Times New Roman" panose="02020603050405020304" pitchFamily="18" charset="0"/>
              <a:ea typeface="Calibri" panose="020F0502020204030204" pitchFamily="34" charset="0"/>
              <a:cs typeface="Times New Roman" pitchFamily="18" charset="0"/>
            </a:endParaRPr>
          </a:p>
          <a:p>
            <a:pPr marL="114300" indent="0">
              <a:lnSpc>
                <a:spcPct val="107000"/>
              </a:lnSpc>
              <a:spcAft>
                <a:spcPts val="800"/>
              </a:spcAft>
              <a:buNone/>
            </a:pPr>
            <a:endParaRPr lang="en-US" sz="1500" dirty="0">
              <a:latin typeface="Times New Roman" panose="02020603050405020304" pitchFamily="18" charset="0"/>
              <a:ea typeface="Calibri" panose="020F0502020204030204" pitchFamily="34" charset="0"/>
              <a:cs typeface="Times New Roman" pitchFamily="18" charset="0"/>
            </a:endParaRPr>
          </a:p>
          <a:p>
            <a:pPr marL="457200" indent="-342900">
              <a:lnSpc>
                <a:spcPct val="107000"/>
              </a:lnSpc>
              <a:spcAft>
                <a:spcPts val="800"/>
              </a:spcAft>
              <a:buFontTx/>
              <a:buChar char="-"/>
            </a:pPr>
            <a:endParaRPr lang="en-US" sz="1500" dirty="0">
              <a:latin typeface="Times New Roman" panose="02020603050405020304" pitchFamily="18" charset="0"/>
              <a:ea typeface="Calibri" panose="020F0502020204030204" pitchFamily="34" charset="0"/>
              <a:cs typeface="Times New Roman" pitchFamily="18" charset="0"/>
            </a:endParaRPr>
          </a:p>
        </p:txBody>
      </p:sp>
      <p:sp>
        <p:nvSpPr>
          <p:cNvPr id="4" name="Slide Number Placeholder 3"/>
          <p:cNvSpPr>
            <a:spLocks noGrp="1"/>
          </p:cNvSpPr>
          <p:nvPr>
            <p:ph type="sldNum" sz="quarter" idx="12"/>
          </p:nvPr>
        </p:nvSpPr>
        <p:spPr/>
        <p:txBody>
          <a:bodyPr/>
          <a:lstStyle/>
          <a:p>
            <a:fld id="{432DC09A-583B-49D6-8A97-ABA3D2732E3F}" type="slidenum">
              <a:rPr lang="en-US" smtClean="0">
                <a:solidFill>
                  <a:prstClr val="black">
                    <a:lumMod val="65000"/>
                    <a:lumOff val="35000"/>
                  </a:prstClr>
                </a:solidFill>
              </a:rPr>
              <a:pPr/>
              <a:t>20</a:t>
            </a:fld>
            <a:endParaRPr lang="en-US">
              <a:solidFill>
                <a:prstClr val="black">
                  <a:lumMod val="65000"/>
                  <a:lumOff val="35000"/>
                </a:prstClr>
              </a:solidFill>
            </a:endParaRPr>
          </a:p>
        </p:txBody>
      </p:sp>
      <p:sp>
        <p:nvSpPr>
          <p:cNvPr id="5" name="Mũi tên: Hình ngũ giác 4">
            <a:extLst>
              <a:ext uri="{FF2B5EF4-FFF2-40B4-BE49-F238E27FC236}">
                <a16:creationId xmlns:a16="http://schemas.microsoft.com/office/drawing/2014/main" xmlns="" id="{32FB1653-803F-4BB9-BB7D-EDBCE98289A7}"/>
              </a:ext>
            </a:extLst>
          </p:cNvPr>
          <p:cNvSpPr/>
          <p:nvPr/>
        </p:nvSpPr>
        <p:spPr>
          <a:xfrm>
            <a:off x="761999" y="475118"/>
            <a:ext cx="76744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KHÁM LÂM SÀNG (NGÀY 8/5)</a:t>
            </a:r>
          </a:p>
        </p:txBody>
      </p:sp>
      <p:sp>
        <p:nvSpPr>
          <p:cNvPr id="6" name="Mũi tên: Hình ngũ giác 5">
            <a:extLst>
              <a:ext uri="{FF2B5EF4-FFF2-40B4-BE49-F238E27FC236}">
                <a16:creationId xmlns:a16="http://schemas.microsoft.com/office/drawing/2014/main" xmlns="" id="{D6C617AB-C065-4E23-9140-5629D2B8FDD9}"/>
              </a:ext>
            </a:extLst>
          </p:cNvPr>
          <p:cNvSpPr/>
          <p:nvPr/>
        </p:nvSpPr>
        <p:spPr>
          <a:xfrm>
            <a:off x="771525" y="498930"/>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a:t>
            </a:r>
          </a:p>
        </p:txBody>
      </p:sp>
    </p:spTree>
    <p:extLst>
      <p:ext uri="{BB962C8B-B14F-4D97-AF65-F5344CB8AC3E}">
        <p14:creationId xmlns:p14="http://schemas.microsoft.com/office/powerpoint/2010/main" xmlns="" val="278689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xmlns="" id="{916AD63D-3C08-439D-A97B-50AB95FEBDC1}"/>
              </a:ext>
            </a:extLst>
          </p:cNvPr>
          <p:cNvSpPr>
            <a:spLocks noGrp="1"/>
          </p:cNvSpPr>
          <p:nvPr>
            <p:ph idx="1"/>
          </p:nvPr>
        </p:nvSpPr>
        <p:spPr>
          <a:xfrm>
            <a:off x="1497105" y="1667438"/>
            <a:ext cx="8373035" cy="4558550"/>
          </a:xfrm>
        </p:spPr>
        <p:txBody>
          <a:bodyPr vert="horz" lIns="91440" tIns="45720" rIns="91440" bIns="45720" rtlCol="0" anchor="t">
            <a:noAutofit/>
          </a:bodyPr>
          <a:lstStyle/>
          <a:p>
            <a:pPr marL="457200" indent="-342900">
              <a:lnSpc>
                <a:spcPct val="100000"/>
              </a:lnSpc>
              <a:buNone/>
            </a:pPr>
            <a:r>
              <a:rPr lang="en-US" sz="2400" b="1" u="sng" smtClean="0">
                <a:latin typeface="Times New Roman" pitchFamily="18" charset="0"/>
                <a:ea typeface="Calibri" panose="020F0502020204030204" pitchFamily="34" charset="0"/>
                <a:cs typeface="Times New Roman" pitchFamily="18" charset="0"/>
              </a:rPr>
              <a:t>4. Bụng:</a:t>
            </a:r>
          </a:p>
          <a:p>
            <a:pPr marL="457200" indent="-342900">
              <a:lnSpc>
                <a:spcPct val="107000"/>
              </a:lnSpc>
              <a:spcAft>
                <a:spcPts val="800"/>
              </a:spcAft>
              <a:buFontTx/>
              <a:buChar char="-"/>
            </a:pPr>
            <a:r>
              <a:rPr lang="en-US" sz="2400" smtClean="0">
                <a:latin typeface="Times New Roman" pitchFamily="18" charset="0"/>
                <a:ea typeface="Calibri" panose="020F0502020204030204" pitchFamily="34" charset="0"/>
                <a:cs typeface="Times New Roman" pitchFamily="18" charset="0"/>
              </a:rPr>
              <a:t>Thăm khám trực tràng:</a:t>
            </a:r>
          </a:p>
          <a:p>
            <a:pPr lvl="1" algn="just">
              <a:buFont typeface="Arial"/>
              <a:buChar char="•"/>
            </a:pPr>
            <a:r>
              <a:rPr lang="en-US" smtClean="0">
                <a:latin typeface="Times New Roman" pitchFamily="18" charset="0"/>
                <a:ea typeface="+mn-lt"/>
                <a:cs typeface="Times New Roman" pitchFamily="18" charset="0"/>
              </a:rPr>
              <a:t>Nhìn: quanh hậu môn không có khối. Da quanh hậu môn còn nếp nhăn bình thường, không loét, không chảy dịch.</a:t>
            </a:r>
          </a:p>
          <a:p>
            <a:pPr lvl="1" algn="just">
              <a:buFont typeface="Arial"/>
              <a:buChar char="•"/>
            </a:pPr>
            <a:r>
              <a:rPr lang="en-US" smtClean="0">
                <a:latin typeface="Times New Roman" pitchFamily="18" charset="0"/>
                <a:ea typeface="+mn-lt"/>
                <a:cs typeface="Times New Roman" pitchFamily="18" charset="0"/>
              </a:rPr>
              <a:t>Cách bờ hậu môn 5cm có khối chiếm gần hết lòng trực tràng mật độ cứng, không đưa tay qua được</a:t>
            </a:r>
          </a:p>
          <a:p>
            <a:pPr lvl="1" algn="just">
              <a:buFont typeface="Arial"/>
              <a:buChar char="•"/>
            </a:pPr>
            <a:r>
              <a:rPr lang="en-US" smtClean="0">
                <a:latin typeface="Times New Roman" pitchFamily="18" charset="0"/>
                <a:ea typeface="+mn-lt"/>
                <a:cs typeface="Times New Roman" pitchFamily="18" charset="0"/>
              </a:rPr>
              <a:t>Cơ vòng hậu môn co thắt tốt</a:t>
            </a:r>
          </a:p>
          <a:p>
            <a:pPr lvl="1" algn="just">
              <a:buFont typeface="Arial"/>
              <a:buChar char="•"/>
            </a:pPr>
            <a:r>
              <a:rPr lang="en-US" smtClean="0">
                <a:latin typeface="Times New Roman" pitchFamily="18" charset="0"/>
                <a:ea typeface="+mn-lt"/>
                <a:cs typeface="Times New Roman" pitchFamily="18" charset="0"/>
              </a:rPr>
              <a:t>Rút găng có máu đỏ sậm lượng ít dính ở đầu ngón tay.</a:t>
            </a:r>
          </a:p>
          <a:p>
            <a:pPr lvl="1" algn="just">
              <a:buFont typeface="Arial"/>
              <a:buChar char="•"/>
            </a:pPr>
            <a:endParaRPr lang="en-US" smtClean="0">
              <a:latin typeface="Times New Roman" pitchFamily="18" charset="0"/>
              <a:ea typeface="+mn-lt"/>
              <a:cs typeface="Times New Roman" pitchFamily="18" charset="0"/>
            </a:endParaRPr>
          </a:p>
          <a:p>
            <a:pPr marL="53975" lvl="1" indent="66675" algn="just">
              <a:buNone/>
            </a:pPr>
            <a:r>
              <a:rPr lang="en-US" b="1" u="sng" smtClean="0">
                <a:latin typeface="Times New Roman" pitchFamily="18" charset="0"/>
                <a:ea typeface="+mn-lt"/>
                <a:cs typeface="Times New Roman" pitchFamily="18" charset="0"/>
              </a:rPr>
              <a:t>5. Thần kinh: </a:t>
            </a:r>
            <a:r>
              <a:rPr lang="en-US" smtClean="0">
                <a:latin typeface="Times New Roman" pitchFamily="18" charset="0"/>
                <a:ea typeface="+mn-lt"/>
                <a:cs typeface="Times New Roman" pitchFamily="18" charset="0"/>
              </a:rPr>
              <a:t>cổ mềm, không dấu thần kinh định vị</a:t>
            </a:r>
          </a:p>
          <a:p>
            <a:pPr marL="53975" lvl="1" indent="66675" algn="just">
              <a:buNone/>
            </a:pPr>
            <a:endParaRPr lang="en-US" smtClean="0">
              <a:latin typeface="Times New Roman" pitchFamily="18" charset="0"/>
              <a:ea typeface="+mn-lt"/>
              <a:cs typeface="Times New Roman" pitchFamily="18" charset="0"/>
            </a:endParaRPr>
          </a:p>
          <a:p>
            <a:pPr marL="53975" lvl="1" indent="66675" algn="just">
              <a:buNone/>
            </a:pPr>
            <a:r>
              <a:rPr lang="en-US" b="1" u="sng" smtClean="0">
                <a:latin typeface="Times New Roman" pitchFamily="18" charset="0"/>
                <a:ea typeface="+mn-lt"/>
                <a:cs typeface="Times New Roman" pitchFamily="18" charset="0"/>
              </a:rPr>
              <a:t>6. Cơ xương khớp:</a:t>
            </a:r>
            <a:r>
              <a:rPr lang="en-US" b="1" smtClean="0">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không đau nhức các khớp</a:t>
            </a:r>
          </a:p>
          <a:p>
            <a:pPr marL="914400" lvl="1" indent="-342900">
              <a:lnSpc>
                <a:spcPct val="107000"/>
              </a:lnSpc>
              <a:spcAft>
                <a:spcPts val="800"/>
              </a:spcAft>
              <a:buFontTx/>
              <a:buChar char="-"/>
            </a:pPr>
            <a:endParaRPr lang="en-US" sz="2600" smtClean="0">
              <a:latin typeface="Times New Roman" pitchFamily="18" charset="0"/>
              <a:ea typeface="Calibri" panose="020F0502020204030204" pitchFamily="34" charset="0"/>
              <a:cs typeface="Times New Roman" pitchFamily="18" charset="0"/>
            </a:endParaRPr>
          </a:p>
          <a:p>
            <a:pPr marL="857250" lvl="1" indent="-285750">
              <a:lnSpc>
                <a:spcPct val="107000"/>
              </a:lnSpc>
              <a:spcAft>
                <a:spcPts val="800"/>
              </a:spcAft>
              <a:buNone/>
            </a:pPr>
            <a:endParaRPr lang="en-US" sz="2600" smtClean="0">
              <a:latin typeface="Times New Roman" pitchFamily="18" charset="0"/>
              <a:ea typeface="Calibri" panose="020F0502020204030204" pitchFamily="34" charset="0"/>
              <a:cs typeface="Times New Roman" pitchFamily="18" charset="0"/>
            </a:endParaRPr>
          </a:p>
          <a:p>
            <a:pPr marL="857250" lvl="1" indent="-285750">
              <a:lnSpc>
                <a:spcPct val="107000"/>
              </a:lnSpc>
              <a:spcAft>
                <a:spcPts val="800"/>
              </a:spcAft>
              <a:buFontTx/>
              <a:buChar char="-"/>
            </a:pPr>
            <a:endParaRPr lang="en-US" sz="2600" smtClean="0">
              <a:latin typeface="Times New Roman" pitchFamily="18" charset="0"/>
              <a:ea typeface="Calibri" panose="020F0502020204030204" pitchFamily="34" charset="0"/>
              <a:cs typeface="Times New Roman" pitchFamily="18" charset="0"/>
            </a:endParaRPr>
          </a:p>
        </p:txBody>
      </p:sp>
      <p:sp>
        <p:nvSpPr>
          <p:cNvPr id="4" name="Slide Number Placeholder 3"/>
          <p:cNvSpPr>
            <a:spLocks noGrp="1"/>
          </p:cNvSpPr>
          <p:nvPr>
            <p:ph type="sldNum" sz="quarter" idx="12"/>
          </p:nvPr>
        </p:nvSpPr>
        <p:spPr/>
        <p:txBody>
          <a:bodyPr/>
          <a:lstStyle/>
          <a:p>
            <a:fld id="{432DC09A-583B-49D6-8A97-ABA3D2732E3F}" type="slidenum">
              <a:rPr lang="en-US" smtClean="0">
                <a:solidFill>
                  <a:prstClr val="black">
                    <a:lumMod val="65000"/>
                    <a:lumOff val="35000"/>
                  </a:prstClr>
                </a:solidFill>
              </a:rPr>
              <a:pPr/>
              <a:t>21</a:t>
            </a:fld>
            <a:endParaRPr lang="en-US">
              <a:solidFill>
                <a:prstClr val="black">
                  <a:lumMod val="65000"/>
                  <a:lumOff val="35000"/>
                </a:prstClr>
              </a:solidFill>
            </a:endParaRPr>
          </a:p>
        </p:txBody>
      </p:sp>
      <p:sp>
        <p:nvSpPr>
          <p:cNvPr id="10" name="Tiêu đề 9">
            <a:extLst>
              <a:ext uri="{FF2B5EF4-FFF2-40B4-BE49-F238E27FC236}">
                <a16:creationId xmlns:a16="http://schemas.microsoft.com/office/drawing/2014/main" xmlns="" id="{F97C9F64-091F-4CFE-A25E-C02FB9130162}"/>
              </a:ext>
            </a:extLst>
          </p:cNvPr>
          <p:cNvSpPr>
            <a:spLocks noGrp="1"/>
          </p:cNvSpPr>
          <p:nvPr>
            <p:ph type="title"/>
          </p:nvPr>
        </p:nvSpPr>
        <p:spPr/>
        <p:txBody>
          <a:bodyPr/>
          <a:lstStyle/>
          <a:p>
            <a:endParaRPr lang="en-US"/>
          </a:p>
        </p:txBody>
      </p:sp>
      <p:sp>
        <p:nvSpPr>
          <p:cNvPr id="11" name="Mũi tên: Hình ngũ giác 10">
            <a:extLst>
              <a:ext uri="{FF2B5EF4-FFF2-40B4-BE49-F238E27FC236}">
                <a16:creationId xmlns:a16="http://schemas.microsoft.com/office/drawing/2014/main" xmlns="" id="{0E52A032-49D1-48A7-9A3B-770944A7DD72}"/>
              </a:ext>
            </a:extLst>
          </p:cNvPr>
          <p:cNvSpPr/>
          <p:nvPr/>
        </p:nvSpPr>
        <p:spPr>
          <a:xfrm>
            <a:off x="838199" y="666750"/>
            <a:ext cx="76744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KHÁM LÂM SÀNG (NGÀY 8/5)</a:t>
            </a:r>
          </a:p>
        </p:txBody>
      </p:sp>
      <p:sp>
        <p:nvSpPr>
          <p:cNvPr id="12" name="Mũi tên: Hình ngũ giác 11">
            <a:extLst>
              <a:ext uri="{FF2B5EF4-FFF2-40B4-BE49-F238E27FC236}">
                <a16:creationId xmlns:a16="http://schemas.microsoft.com/office/drawing/2014/main" xmlns="" id="{1946BB65-6CA9-4FC7-B926-AAC2B2803729}"/>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a:t>
            </a:r>
          </a:p>
        </p:txBody>
      </p:sp>
    </p:spTree>
    <p:extLst>
      <p:ext uri="{BB962C8B-B14F-4D97-AF65-F5344CB8AC3E}">
        <p14:creationId xmlns:p14="http://schemas.microsoft.com/office/powerpoint/2010/main" xmlns="" val="3598800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VI. TÓM TẮT BỆNH ÁN</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261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xmlns="" id="{543E7CD4-0266-4222-B8CB-7ECFF6B19B1D}"/>
              </a:ext>
            </a:extLst>
          </p:cNvPr>
          <p:cNvSpPr>
            <a:spLocks noGrp="1"/>
          </p:cNvSpPr>
          <p:nvPr>
            <p:ph idx="1"/>
          </p:nvPr>
        </p:nvSpPr>
        <p:spPr/>
        <p:txBody>
          <a:bodyPr vert="horz" lIns="91440" tIns="45720" rIns="91440" bIns="45720" rtlCol="0" anchor="t">
            <a:normAutofit/>
          </a:bodyPr>
          <a:lstStyle/>
          <a:p>
            <a:pPr marL="0" indent="0" algn="just">
              <a:buNone/>
            </a:pP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nam</a:t>
            </a:r>
            <a:r>
              <a:rPr lang="en-US" sz="2600" dirty="0">
                <a:latin typeface="Times New Roman" pitchFamily="18" charset="0"/>
                <a:ea typeface="+mn-lt"/>
                <a:cs typeface="Times New Roman" pitchFamily="18" charset="0"/>
              </a:rPr>
              <a:t> 50 </a:t>
            </a:r>
            <a:r>
              <a:rPr lang="en-US" sz="2600" dirty="0" err="1">
                <a:latin typeface="Times New Roman" pitchFamily="18" charset="0"/>
                <a:ea typeface="+mn-lt"/>
                <a:cs typeface="Times New Roman" pitchFamily="18" charset="0"/>
              </a:rPr>
              <a:t>tuổi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1 </a:t>
            </a:r>
            <a:r>
              <a:rPr lang="en-US" sz="2600" dirty="0" err="1">
                <a:latin typeface="Times New Roman" pitchFamily="18" charset="0"/>
                <a:ea typeface="+mn-lt"/>
                <a:cs typeface="Times New Roman" pitchFamily="18" charset="0"/>
              </a:rPr>
              <a:t>năm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nhập</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vì</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đau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bụng</a:t>
            </a:r>
            <a:r>
              <a:rPr lang="en-US" sz="2600" dirty="0">
                <a:latin typeface="Times New Roman" pitchFamily="18" charset="0"/>
                <a:ea typeface="+mn-lt"/>
                <a:cs typeface="Times New Roman" pitchFamily="18" charset="0"/>
              </a:rPr>
              <a:t>.  Qua </a:t>
            </a:r>
            <a:r>
              <a:rPr lang="en-US" sz="2600" dirty="0" err="1">
                <a:latin typeface="Times New Roman" pitchFamily="18" charset="0"/>
                <a:ea typeface="+mn-lt"/>
                <a:cs typeface="Times New Roman" pitchFamily="18" charset="0"/>
              </a:rPr>
              <a:t>hỏi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và</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thăm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khám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lâm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sàng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ghi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nhận</a:t>
            </a:r>
            <a:r>
              <a:rPr lang="en-US" sz="2600" dirty="0">
                <a:latin typeface="Times New Roman" pitchFamily="18" charset="0"/>
                <a:ea typeface="+mn-lt"/>
                <a:cs typeface="Times New Roman" pitchFamily="18" charset="0"/>
              </a:rPr>
              <a:t>: </a:t>
            </a:r>
          </a:p>
          <a:p>
            <a:pPr marL="514350" indent="-514350" algn="just">
              <a:buAutoNum type="alphaLcPeriod"/>
            </a:pPr>
            <a:r>
              <a:rPr lang="en-US" sz="2600" b="1" u="sng" dirty="0">
                <a:latin typeface="Times New Roman" pitchFamily="18" charset="0"/>
                <a:cs typeface="Times New Roman" pitchFamily="18" charset="0"/>
              </a:rPr>
              <a:t>Triệu </a:t>
            </a:r>
            <a:r>
              <a:rPr lang="en-US" sz="2600" b="1" u="sng" dirty="0" err="1">
                <a:latin typeface="Times New Roman" pitchFamily="18" charset="0"/>
                <a:cs typeface="Times New Roman" pitchFamily="18" charset="0"/>
              </a:rPr>
              <a:t>chứng</a:t>
            </a:r>
            <a:r>
              <a:rPr lang="en-US" sz="2600" b="1" u="sng" dirty="0">
                <a:latin typeface="Times New Roman" pitchFamily="18" charset="0"/>
                <a:cs typeface="Times New Roman" pitchFamily="18" charset="0"/>
              </a:rPr>
              <a:t> </a:t>
            </a:r>
            <a:r>
              <a:rPr lang="en-US" sz="2600" b="1" u="sng" dirty="0" err="1">
                <a:latin typeface="Times New Roman" pitchFamily="18" charset="0"/>
                <a:cs typeface="Times New Roman" pitchFamily="18" charset="0"/>
              </a:rPr>
              <a:t>cơ</a:t>
            </a:r>
            <a:r>
              <a:rPr lang="en-US" sz="2600" b="1" u="sng" dirty="0">
                <a:latin typeface="Times New Roman" pitchFamily="18" charset="0"/>
                <a:cs typeface="Times New Roman" pitchFamily="18" charset="0"/>
              </a:rPr>
              <a:t> </a:t>
            </a:r>
            <a:r>
              <a:rPr lang="en-US" sz="2600" b="1" u="sng" dirty="0" err="1">
                <a:latin typeface="Times New Roman" pitchFamily="18" charset="0"/>
                <a:cs typeface="Times New Roman" pitchFamily="18" charset="0"/>
              </a:rPr>
              <a:t>năng</a:t>
            </a:r>
            <a:r>
              <a:rPr lang="en-US" sz="2600" b="1" u="sng" dirty="0">
                <a:latin typeface="Times New Roman" pitchFamily="18" charset="0"/>
                <a:cs typeface="Times New Roman" pitchFamily="18" charset="0"/>
              </a:rPr>
              <a:t>:</a:t>
            </a:r>
          </a:p>
          <a:p>
            <a:r>
              <a:rPr lang="en-US" sz="2600" smtClean="0">
                <a:latin typeface="Times New Roman" pitchFamily="18" charset="0"/>
                <a:ea typeface="+mn-lt"/>
                <a:cs typeface="Times New Roman" pitchFamily="18" charset="0"/>
              </a:rPr>
              <a:t>1</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năm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mót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rặn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cầu</a:t>
            </a:r>
            <a:r>
              <a:rPr lang="en-US" sz="2600" dirty="0">
                <a:latin typeface="Times New Roman" pitchFamily="18" charset="0"/>
                <a:ea typeface="+mn-lt"/>
                <a:cs typeface="Times New Roman" pitchFamily="18" charset="0"/>
              </a:rPr>
              <a:t> ra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lượng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ít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nhỏ</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dẹt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số</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lượng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phân</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giảm</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dần</a:t>
            </a:r>
            <a:endParaRPr lang="en-US" sz="2600" dirty="0">
              <a:latin typeface="Times New Roman" pitchFamily="18" charset="0"/>
              <a:ea typeface="+mn-lt"/>
              <a:cs typeface="Times New Roman" pitchFamily="18" charset="0"/>
            </a:endParaRPr>
          </a:p>
          <a:p>
            <a:r>
              <a:rPr lang="en-US" sz="2600" dirty="0">
                <a:latin typeface="Times New Roman" pitchFamily="18" charset="0"/>
                <a:ea typeface="+mn-lt"/>
                <a:cs typeface="Times New Roman" pitchFamily="18" charset="0"/>
              </a:rPr>
              <a:t>1.5 </a:t>
            </a:r>
            <a:r>
              <a:rPr lang="en-US" sz="2600" dirty="0" err="1">
                <a:latin typeface="Times New Roman" pitchFamily="18" charset="0"/>
                <a:ea typeface="+mn-lt"/>
                <a:cs typeface="Times New Roman" pitchFamily="18" charset="0"/>
              </a:rPr>
              <a:t>tháng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đau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thượng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vị</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kiểu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quặn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cơn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mỗi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cơn</a:t>
            </a:r>
            <a:r>
              <a:rPr lang="en-US" sz="2600" dirty="0">
                <a:latin typeface="Times New Roman" pitchFamily="18" charset="0"/>
                <a:ea typeface="+mn-lt"/>
                <a:cs typeface="Times New Roman" pitchFamily="18" charset="0"/>
              </a:rPr>
              <a:t> 30ph. </a:t>
            </a:r>
            <a:r>
              <a:rPr lang="en-US" sz="2600" dirty="0" err="1">
                <a:latin typeface="Times New Roman" pitchFamily="18" charset="0"/>
                <a:ea typeface="+mn-lt"/>
                <a:cs typeface="Times New Roman" pitchFamily="18" charset="0"/>
              </a:rPr>
              <a:t>Có</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hai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đợt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đau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cách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nhau</a:t>
            </a:r>
            <a:r>
              <a:rPr lang="en-US" sz="2600" dirty="0">
                <a:latin typeface="Times New Roman" pitchFamily="18" charset="0"/>
                <a:ea typeface="+mn-lt"/>
                <a:cs typeface="Times New Roman" pitchFamily="18" charset="0"/>
              </a:rPr>
              <a:t> 10 </a:t>
            </a:r>
            <a:r>
              <a:rPr lang="en-US" sz="2600" dirty="0" err="1">
                <a:latin typeface="Times New Roman" pitchFamily="18" charset="0"/>
                <a:ea typeface="+mn-lt"/>
                <a:cs typeface="Times New Roman" pitchFamily="18" charset="0"/>
              </a:rPr>
              <a:t>ngày</a:t>
            </a:r>
          </a:p>
          <a:p>
            <a:r>
              <a:rPr lang="en-US" sz="2600" dirty="0" err="1">
                <a:latin typeface="Times New Roman" pitchFamily="18" charset="0"/>
                <a:ea typeface="+mn-lt"/>
                <a:cs typeface="Times New Roman" pitchFamily="18" charset="0"/>
              </a:rPr>
              <a:t>Sụt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chủ</a:t>
            </a:r>
            <a:r>
              <a:rPr lang="en-US" sz="2600" dirty="0">
                <a:latin typeface="Times New Roman" pitchFamily="18" charset="0"/>
                <a:ea typeface="+mn-lt"/>
                <a:cs typeface="Times New Roman" pitchFamily="18" charset="0"/>
              </a:rPr>
              <a:t> ý: </a:t>
            </a:r>
            <a:r>
              <a:rPr lang="en-US" sz="2600" dirty="0" err="1">
                <a:latin typeface="Times New Roman" pitchFamily="18" charset="0"/>
                <a:ea typeface="+mn-lt"/>
                <a:cs typeface="Times New Roman" pitchFamily="18" charset="0"/>
              </a:rPr>
              <a:t>sụt</a:t>
            </a:r>
            <a:r>
              <a:rPr lang="en-US" sz="2600" dirty="0">
                <a:latin typeface="Times New Roman" pitchFamily="18" charset="0"/>
                <a:ea typeface="+mn-lt"/>
                <a:cs typeface="Times New Roman" pitchFamily="18" charset="0"/>
              </a:rPr>
              <a:t> 3kg (</a:t>
            </a:r>
            <a:r>
              <a:rPr lang="en-US" sz="2600" dirty="0" err="1">
                <a:latin typeface="Times New Roman" pitchFamily="18" charset="0"/>
                <a:ea typeface="+mn-lt"/>
                <a:cs typeface="Times New Roman" pitchFamily="18" charset="0"/>
              </a:rPr>
              <a:t>từ</a:t>
            </a:r>
            <a:r>
              <a:rPr lang="en-US" sz="2600" dirty="0">
                <a:latin typeface="Times New Roman" pitchFamily="18" charset="0"/>
                <a:ea typeface="+mn-lt"/>
                <a:cs typeface="Times New Roman" pitchFamily="18" charset="0"/>
              </a:rPr>
              <a:t> 55kg-&gt; 52kg)</a:t>
            </a:r>
            <a:endParaRPr lang="en-US" sz="2600" dirty="0">
              <a:latin typeface="Times New Roman" pitchFamily="18" charset="0"/>
              <a:cs typeface="Times New Roman" pitchFamily="18" charset="0"/>
            </a:endParaRPr>
          </a:p>
          <a:p>
            <a:pPr marL="0" indent="0" algn="just">
              <a:buNone/>
            </a:pPr>
            <a:endParaRPr lang="en-US" dirty="0">
              <a:latin typeface="Times New Roman" pitchFamily="18" charset="0"/>
              <a:cs typeface="Times New Roman" pitchFamily="18" charset="0"/>
            </a:endParaRPr>
          </a:p>
        </p:txBody>
      </p:sp>
      <p:sp>
        <p:nvSpPr>
          <p:cNvPr id="5" name="Tiêu đề 4">
            <a:extLst>
              <a:ext uri="{FF2B5EF4-FFF2-40B4-BE49-F238E27FC236}">
                <a16:creationId xmlns:a16="http://schemas.microsoft.com/office/drawing/2014/main" xmlns="" id="{3556E512-5EA6-44B0-B0B3-9991B2A2B5CC}"/>
              </a:ext>
            </a:extLst>
          </p:cNvPr>
          <p:cNvSpPr>
            <a:spLocks noGrp="1"/>
          </p:cNvSpPr>
          <p:nvPr>
            <p:ph type="title"/>
          </p:nvPr>
        </p:nvSpPr>
        <p:spPr/>
        <p:txBody>
          <a:bodyPr/>
          <a:lstStyle/>
          <a:p>
            <a:endParaRPr lang="en-US" dirty="0"/>
          </a:p>
        </p:txBody>
      </p:sp>
      <p:sp>
        <p:nvSpPr>
          <p:cNvPr id="6" name="Mũi tên: Hình ngũ giác 5">
            <a:extLst>
              <a:ext uri="{FF2B5EF4-FFF2-40B4-BE49-F238E27FC236}">
                <a16:creationId xmlns:a16="http://schemas.microsoft.com/office/drawing/2014/main" xmlns="" id="{D302E192-8397-4E8C-B1EA-3801D3261741}"/>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TÓM TẮT BỆNH ÁN</a:t>
            </a:r>
          </a:p>
        </p:txBody>
      </p:sp>
      <p:sp>
        <p:nvSpPr>
          <p:cNvPr id="7" name="Mũi tên: Hình ngũ giác 6">
            <a:extLst>
              <a:ext uri="{FF2B5EF4-FFF2-40B4-BE49-F238E27FC236}">
                <a16:creationId xmlns:a16="http://schemas.microsoft.com/office/drawing/2014/main" xmlns="" id="{80F08726-2CFC-425F-B383-9FF9936284E3}"/>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VI</a:t>
            </a:r>
          </a:p>
        </p:txBody>
      </p:sp>
    </p:spTree>
    <p:extLst>
      <p:ext uri="{BB962C8B-B14F-4D97-AF65-F5344CB8AC3E}">
        <p14:creationId xmlns:p14="http://schemas.microsoft.com/office/powerpoint/2010/main" xmlns="" val="4051369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xmlns="" id="{543E7CD4-0266-4222-B8CB-7ECFF6B19B1D}"/>
              </a:ext>
            </a:extLst>
          </p:cNvPr>
          <p:cNvSpPr>
            <a:spLocks noGrp="1"/>
          </p:cNvSpPr>
          <p:nvPr>
            <p:ph idx="1"/>
          </p:nvPr>
        </p:nvSpPr>
        <p:spPr/>
        <p:txBody>
          <a:bodyPr vert="horz" lIns="91440" tIns="45720" rIns="91440" bIns="45720" rtlCol="0" anchor="t">
            <a:normAutofit fontScale="77500" lnSpcReduction="20000"/>
          </a:bodyPr>
          <a:lstStyle/>
          <a:p>
            <a:pPr marL="0" indent="0" algn="just">
              <a:buNone/>
            </a:pPr>
            <a:r>
              <a:rPr lang="en-US" b="1" u="sng" dirty="0">
                <a:latin typeface="Times New Roman" pitchFamily="18" charset="0"/>
                <a:cs typeface="Times New Roman" pitchFamily="18" charset="0"/>
              </a:rPr>
              <a:t>b. Triệu </a:t>
            </a:r>
            <a:r>
              <a:rPr lang="en-US" b="1" u="sng" dirty="0" err="1">
                <a:latin typeface="Times New Roman" pitchFamily="18" charset="0"/>
                <a:cs typeface="Times New Roman" pitchFamily="18" charset="0"/>
              </a:rPr>
              <a:t>chứng</a:t>
            </a:r>
            <a:r>
              <a:rPr lang="en-US" b="1" u="sng" dirty="0">
                <a:latin typeface="Times New Roman" pitchFamily="18" charset="0"/>
                <a:cs typeface="Times New Roman" pitchFamily="18" charset="0"/>
              </a:rPr>
              <a:t> </a:t>
            </a:r>
            <a:r>
              <a:rPr lang="en-US" b="1" u="sng" dirty="0" err="1">
                <a:latin typeface="Times New Roman" pitchFamily="18" charset="0"/>
                <a:cs typeface="Times New Roman" pitchFamily="18" charset="0"/>
              </a:rPr>
              <a:t>thực</a:t>
            </a:r>
            <a:r>
              <a:rPr lang="en-US" b="1" u="sng" dirty="0">
                <a:latin typeface="Times New Roman" pitchFamily="18" charset="0"/>
                <a:cs typeface="Times New Roman" pitchFamily="18" charset="0"/>
              </a:rPr>
              <a:t> </a:t>
            </a:r>
            <a:r>
              <a:rPr lang="en-US" b="1" u="sng" dirty="0" err="1">
                <a:latin typeface="Times New Roman" pitchFamily="18" charset="0"/>
                <a:cs typeface="Times New Roman" pitchFamily="18" charset="0"/>
              </a:rPr>
              <a:t>thể</a:t>
            </a:r>
            <a:r>
              <a:rPr lang="en-US" b="1" u="sng" dirty="0">
                <a:latin typeface="Times New Roman" pitchFamily="18" charset="0"/>
                <a:cs typeface="Times New Roman" pitchFamily="18" charset="0"/>
              </a:rPr>
              <a:t>:</a:t>
            </a:r>
            <a:endParaRPr lang="vi-VN" b="1" u="sng" dirty="0">
              <a:latin typeface="Times New Roman" pitchFamily="18" charset="0"/>
              <a:cs typeface="Times New Roman" pitchFamily="18" charset="0"/>
            </a:endParaRPr>
          </a:p>
          <a:p>
            <a:pPr>
              <a:buFont typeface="Arial"/>
              <a:buChar char="•"/>
            </a:pP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tỉnh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tiếp</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xúc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tốt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sinh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hiệu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ổn</a:t>
            </a:r>
          </a:p>
          <a:p>
            <a:pPr>
              <a:buFont typeface="Arial"/>
              <a:buChar char="•"/>
            </a:pPr>
            <a:r>
              <a:rPr lang="en-US" dirty="0" err="1">
                <a:latin typeface="Times New Roman" pitchFamily="18" charset="0"/>
                <a:ea typeface="+mn-lt"/>
                <a:cs typeface="Times New Roman" pitchFamily="18" charset="0"/>
              </a:rPr>
              <a:t>Hạch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bẹn</a:t>
            </a:r>
            <a:r>
              <a:rPr lang="en-US" dirty="0">
                <a:latin typeface="Times New Roman" pitchFamily="18" charset="0"/>
                <a:ea typeface="+mn-lt"/>
                <a:cs typeface="Times New Roman" pitchFamily="18" charset="0"/>
              </a:rPr>
              <a:t> (T) 3x4 cm, </a:t>
            </a:r>
            <a:r>
              <a:rPr lang="en-US" dirty="0" err="1">
                <a:latin typeface="Times New Roman" pitchFamily="18" charset="0"/>
                <a:ea typeface="+mn-lt"/>
                <a:cs typeface="Times New Roman" pitchFamily="18" charset="0"/>
              </a:rPr>
              <a:t>giới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hạn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rõ</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độc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chắc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bề</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mặt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trơn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láng</a:t>
            </a:r>
            <a:r>
              <a:rPr lang="en-US" dirty="0">
                <a:latin typeface="Times New Roman" pitchFamily="18" charset="0"/>
                <a:ea typeface="+mn-lt"/>
                <a:cs typeface="Times New Roman" pitchFamily="18" charset="0"/>
              </a:rPr>
              <a:t>, di </a:t>
            </a:r>
            <a:r>
              <a:rPr lang="en-US" dirty="0" err="1">
                <a:latin typeface="Times New Roman" pitchFamily="18" charset="0"/>
                <a:ea typeface="+mn-lt"/>
                <a:cs typeface="Times New Roman" pitchFamily="18" charset="0"/>
              </a:rPr>
              <a:t>động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kém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ấn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đau</a:t>
            </a:r>
          </a:p>
          <a:p>
            <a:pPr>
              <a:buFont typeface="Arial"/>
              <a:buChar char="•"/>
            </a:pPr>
            <a:r>
              <a:rPr lang="en-US" dirty="0" err="1">
                <a:latin typeface="Times New Roman" pitchFamily="18" charset="0"/>
                <a:ea typeface="+mn-lt"/>
                <a:cs typeface="Times New Roman" pitchFamily="18" charset="0"/>
              </a:rPr>
              <a:t>Vết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mổ</a:t>
            </a:r>
            <a:r>
              <a:rPr lang="en-US" dirty="0">
                <a:latin typeface="Times New Roman" pitchFamily="18" charset="0"/>
                <a:ea typeface="+mn-lt"/>
                <a:cs typeface="Times New Roman" pitchFamily="18" charset="0"/>
              </a:rPr>
              <a:t> 10cm </a:t>
            </a:r>
            <a:r>
              <a:rPr lang="en-US" dirty="0" err="1">
                <a:latin typeface="Times New Roman" pitchFamily="18" charset="0"/>
                <a:ea typeface="+mn-lt"/>
                <a:cs typeface="Times New Roman" pitchFamily="18" charset="0"/>
              </a:rPr>
              <a:t>từ</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rốn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xuống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hạ</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vị</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sưng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đỏ</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chảy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dịch</a:t>
            </a:r>
            <a:r>
              <a:rPr lang="en-US" dirty="0">
                <a:latin typeface="Times New Roman" pitchFamily="18" charset="0"/>
                <a:ea typeface="+mn-lt"/>
                <a:cs typeface="Times New Roman" pitchFamily="18" charset="0"/>
              </a:rPr>
              <a:t>.</a:t>
            </a:r>
          </a:p>
          <a:p>
            <a:pPr>
              <a:buFont typeface="Arial"/>
              <a:buChar char="•"/>
            </a:pPr>
            <a:r>
              <a:rPr lang="en-US" dirty="0" err="1">
                <a:latin typeface="Times New Roman" pitchFamily="18" charset="0"/>
                <a:ea typeface="+mn-lt"/>
                <a:cs typeface="Times New Roman" pitchFamily="18" charset="0"/>
              </a:rPr>
              <a:t>Thăm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khám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môn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a:t>
            </a:r>
          </a:p>
          <a:p>
            <a:pPr>
              <a:buFont typeface="Arial"/>
              <a:buChar char="•"/>
            </a:pP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Cách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bờ</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môn</a:t>
            </a:r>
            <a:r>
              <a:rPr lang="en-US" dirty="0">
                <a:latin typeface="Times New Roman" pitchFamily="18" charset="0"/>
                <a:ea typeface="+mn-lt"/>
                <a:cs typeface="Times New Roman" pitchFamily="18" charset="0"/>
              </a:rPr>
              <a:t> 5cm </a:t>
            </a:r>
            <a:r>
              <a:rPr lang="en-US" dirty="0" err="1">
                <a:latin typeface="Times New Roman" pitchFamily="18" charset="0"/>
                <a:ea typeface="+mn-lt"/>
                <a:cs typeface="Times New Roman" pitchFamily="18" charset="0"/>
              </a:rPr>
              <a:t>có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khối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chiếm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gần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hết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lòng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đưa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tay</a:t>
            </a:r>
            <a:r>
              <a:rPr lang="en-US" dirty="0">
                <a:latin typeface="Times New Roman" pitchFamily="18" charset="0"/>
                <a:ea typeface="+mn-lt"/>
                <a:cs typeface="Times New Roman" pitchFamily="18" charset="0"/>
              </a:rPr>
              <a:t> qua </a:t>
            </a:r>
            <a:r>
              <a:rPr lang="en-US" err="1">
                <a:latin typeface="Times New Roman" pitchFamily="18" charset="0"/>
                <a:ea typeface="+mn-lt"/>
                <a:cs typeface="Times New Roman" pitchFamily="18" charset="0"/>
              </a:rPr>
              <a:t>được</a:t>
            </a:r>
            <a:r>
              <a:rPr lang="en-US" smtClean="0">
                <a:latin typeface="Times New Roman" pitchFamily="18" charset="0"/>
                <a:ea typeface="+mn-lt"/>
                <a:cs typeface="Times New Roman" pitchFamily="18" charset="0"/>
              </a:rPr>
              <a:t>,</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mật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độ</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cứng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cơ</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vòng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môn</a:t>
            </a:r>
            <a:r>
              <a:rPr lang="en-US" dirty="0">
                <a:latin typeface="Times New Roman" pitchFamily="18" charset="0"/>
                <a:ea typeface="+mn-lt"/>
                <a:cs typeface="Times New Roman" pitchFamily="18" charset="0"/>
              </a:rPr>
              <a:t> co </a:t>
            </a:r>
            <a:r>
              <a:rPr lang="en-US" dirty="0" err="1">
                <a:latin typeface="Times New Roman" pitchFamily="18" charset="0"/>
                <a:ea typeface="+mn-lt"/>
                <a:cs typeface="Times New Roman" pitchFamily="18" charset="0"/>
              </a:rPr>
              <a:t>thắt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tốt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rút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găng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máu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đỏ</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sậm</a:t>
            </a:r>
          </a:p>
          <a:p>
            <a:pPr>
              <a:buFont typeface="Arial"/>
              <a:buChar char="•"/>
            </a:pPr>
            <a:r>
              <a:rPr lang="en-US" dirty="0" err="1">
                <a:latin typeface="Times New Roman" pitchFamily="18" charset="0"/>
                <a:ea typeface="+mn-lt"/>
                <a:cs typeface="Times New Roman" pitchFamily="18" charset="0"/>
              </a:rPr>
              <a:t>Dẫn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lưu</a:t>
            </a:r>
            <a:r>
              <a:rPr lang="en-US" dirty="0">
                <a:latin typeface="Times New Roman" pitchFamily="18" charset="0"/>
                <a:ea typeface="+mn-lt"/>
                <a:cs typeface="Times New Roman" pitchFamily="18" charset="0"/>
              </a:rPr>
              <a:t>: </a:t>
            </a:r>
          </a:p>
          <a:p>
            <a:pPr>
              <a:buNone/>
            </a:pPr>
            <a:r>
              <a:rPr lang="en-US" smtClean="0">
                <a:latin typeface="Times New Roman" pitchFamily="18" charset="0"/>
                <a:ea typeface="+mn-lt"/>
                <a:cs typeface="Times New Roman" pitchFamily="18" charset="0"/>
              </a:rPr>
              <a:t>+ Bên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phải</a:t>
            </a:r>
            <a:r>
              <a:rPr lang="en-US" dirty="0">
                <a:latin typeface="Times New Roman" pitchFamily="18" charset="0"/>
                <a:ea typeface="+mn-lt"/>
                <a:cs typeface="Times New Roman" pitchFamily="18" charset="0"/>
              </a:rPr>
              <a:t>: 1 drain </a:t>
            </a:r>
            <a:r>
              <a:rPr lang="en-US" dirty="0" err="1">
                <a:latin typeface="Times New Roman" pitchFamily="18" charset="0"/>
                <a:ea typeface="+mn-lt"/>
                <a:cs typeface="Times New Roman" pitchFamily="18" charset="0"/>
              </a:rPr>
              <a:t>dịch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hồng</a:t>
            </a:r>
            <a:r>
              <a:rPr lang="en-US" dirty="0">
                <a:latin typeface="Times New Roman" pitchFamily="18" charset="0"/>
                <a:ea typeface="+mn-lt"/>
                <a:cs typeface="Times New Roman" pitchFamily="18" charset="0"/>
              </a:rPr>
              <a:t> 30ml, 1 drain </a:t>
            </a:r>
            <a:r>
              <a:rPr lang="en-US" dirty="0" err="1">
                <a:latin typeface="Times New Roman" pitchFamily="18" charset="0"/>
                <a:ea typeface="+mn-lt"/>
                <a:cs typeface="Times New Roman" pitchFamily="18" charset="0"/>
              </a:rPr>
              <a:t>dịch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xanh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đen</a:t>
            </a:r>
            <a:r>
              <a:rPr lang="en-US" dirty="0">
                <a:latin typeface="Times New Roman" pitchFamily="18" charset="0"/>
                <a:ea typeface="+mn-lt"/>
                <a:cs typeface="Times New Roman" pitchFamily="18" charset="0"/>
              </a:rPr>
              <a:t> 10ml, sonde rectal </a:t>
            </a:r>
            <a:r>
              <a:rPr lang="en-US" dirty="0" err="1">
                <a:latin typeface="Times New Roman" pitchFamily="18" charset="0"/>
                <a:ea typeface="+mn-lt"/>
                <a:cs typeface="Times New Roman" pitchFamily="18" charset="0"/>
              </a:rPr>
              <a:t>dịch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hồng</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50ml</a:t>
            </a:r>
          </a:p>
          <a:p>
            <a:pPr>
              <a:buNone/>
            </a:pPr>
            <a:r>
              <a:rPr lang="en-US" smtClean="0">
                <a:latin typeface="Times New Roman" pitchFamily="18" charset="0"/>
                <a:ea typeface="+mn-lt"/>
                <a:cs typeface="Times New Roman" pitchFamily="18" charset="0"/>
              </a:rPr>
              <a:t>+ Bên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trái</a:t>
            </a:r>
            <a:r>
              <a:rPr lang="en-US" dirty="0">
                <a:latin typeface="Times New Roman" pitchFamily="18" charset="0"/>
                <a:ea typeface="+mn-lt"/>
                <a:cs typeface="Times New Roman" pitchFamily="18" charset="0"/>
              </a:rPr>
              <a:t>: 1 drain </a:t>
            </a:r>
            <a:r>
              <a:rPr lang="en-US" dirty="0" err="1">
                <a:latin typeface="Times New Roman" pitchFamily="18" charset="0"/>
                <a:ea typeface="+mn-lt"/>
                <a:cs typeface="Times New Roman" pitchFamily="18" charset="0"/>
              </a:rPr>
              <a:t>dịch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hồng</a:t>
            </a:r>
            <a:r>
              <a:rPr lang="en-US" dirty="0">
                <a:latin typeface="Times New Roman" pitchFamily="18" charset="0"/>
                <a:ea typeface="+mn-lt"/>
                <a:cs typeface="Times New Roman" pitchFamily="18" charset="0"/>
              </a:rPr>
              <a:t> 10ml</a:t>
            </a:r>
          </a:p>
          <a:p>
            <a:pPr>
              <a:buFont typeface="Arial"/>
              <a:buChar char="•"/>
            </a:pPr>
            <a:r>
              <a:rPr lang="en-US" dirty="0">
                <a:latin typeface="Times New Roman" pitchFamily="18" charset="0"/>
                <a:ea typeface="+mn-lt"/>
                <a:cs typeface="Times New Roman" pitchFamily="18" charset="0"/>
              </a:rPr>
              <a:t>Hậu </a:t>
            </a:r>
            <a:r>
              <a:rPr lang="en-US" dirty="0" err="1">
                <a:latin typeface="Times New Roman" pitchFamily="18" charset="0"/>
                <a:ea typeface="+mn-lt"/>
                <a:cs typeface="Times New Roman" pitchFamily="18" charset="0"/>
              </a:rPr>
              <a:t>môn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tạo</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thấy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phân</a:t>
            </a:r>
          </a:p>
        </p:txBody>
      </p:sp>
      <p:sp>
        <p:nvSpPr>
          <p:cNvPr id="5" name="Tiêu đề 4">
            <a:extLst>
              <a:ext uri="{FF2B5EF4-FFF2-40B4-BE49-F238E27FC236}">
                <a16:creationId xmlns:a16="http://schemas.microsoft.com/office/drawing/2014/main" xmlns="" id="{C2915EF2-F4EC-46E2-8288-DCC6ED8EB9BA}"/>
              </a:ext>
            </a:extLst>
          </p:cNvPr>
          <p:cNvSpPr>
            <a:spLocks noGrp="1"/>
          </p:cNvSpPr>
          <p:nvPr>
            <p:ph type="title"/>
          </p:nvPr>
        </p:nvSpPr>
        <p:spPr/>
        <p:txBody>
          <a:bodyPr/>
          <a:lstStyle/>
          <a:p>
            <a:endParaRPr lang="en-US"/>
          </a:p>
        </p:txBody>
      </p:sp>
      <p:sp>
        <p:nvSpPr>
          <p:cNvPr id="6" name="Mũi tên: Hình ngũ giác 5">
            <a:extLst>
              <a:ext uri="{FF2B5EF4-FFF2-40B4-BE49-F238E27FC236}">
                <a16:creationId xmlns:a16="http://schemas.microsoft.com/office/drawing/2014/main" xmlns="" id="{12616DB8-D7B3-4EBB-998F-88CE56BCFB8C}"/>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TÓM TẮT BỆNH ÁN</a:t>
            </a:r>
          </a:p>
        </p:txBody>
      </p:sp>
      <p:sp>
        <p:nvSpPr>
          <p:cNvPr id="7" name="Mũi tên: Hình ngũ giác 6">
            <a:extLst>
              <a:ext uri="{FF2B5EF4-FFF2-40B4-BE49-F238E27FC236}">
                <a16:creationId xmlns:a16="http://schemas.microsoft.com/office/drawing/2014/main" xmlns="" id="{351918DD-1BDB-460B-8440-C4D5D24C790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VI</a:t>
            </a:r>
          </a:p>
        </p:txBody>
      </p:sp>
    </p:spTree>
    <p:extLst>
      <p:ext uri="{BB962C8B-B14F-4D97-AF65-F5344CB8AC3E}">
        <p14:creationId xmlns:p14="http://schemas.microsoft.com/office/powerpoint/2010/main" xmlns="" val="3232089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xmlns="" id="{543E7CD4-0266-4222-B8CB-7ECFF6B19B1D}"/>
              </a:ext>
            </a:extLst>
          </p:cNvPr>
          <p:cNvSpPr>
            <a:spLocks noGrp="1"/>
          </p:cNvSpPr>
          <p:nvPr>
            <p:ph idx="1"/>
          </p:nvPr>
        </p:nvSpPr>
        <p:spPr/>
        <p:txBody>
          <a:bodyPr vert="horz" lIns="91440" tIns="45720" rIns="91440" bIns="45720" rtlCol="0" anchor="t">
            <a:normAutofit/>
          </a:bodyPr>
          <a:lstStyle/>
          <a:p>
            <a:pPr marL="0" indent="0" algn="just">
              <a:buNone/>
            </a:pPr>
            <a:r>
              <a:rPr lang="en-US" sz="2600" b="1" u="sng" dirty="0">
                <a:latin typeface="Times New Roman" pitchFamily="18" charset="0"/>
                <a:cs typeface="Times New Roman" pitchFamily="18" charset="0"/>
              </a:rPr>
              <a:t>b. </a:t>
            </a:r>
            <a:r>
              <a:rPr lang="en-US" sz="2600" b="1" u="sng" dirty="0" err="1">
                <a:latin typeface="Times New Roman" pitchFamily="18" charset="0"/>
                <a:cs typeface="Times New Roman" pitchFamily="18" charset="0"/>
              </a:rPr>
              <a:t>Tiền</a:t>
            </a:r>
            <a:r>
              <a:rPr lang="en-US" sz="2600" b="1" u="sng" dirty="0">
                <a:latin typeface="Times New Roman" pitchFamily="18" charset="0"/>
                <a:cs typeface="Times New Roman" pitchFamily="18" charset="0"/>
              </a:rPr>
              <a:t> </a:t>
            </a:r>
            <a:r>
              <a:rPr lang="en-US" sz="2600" b="1" u="sng" dirty="0" err="1">
                <a:latin typeface="Times New Roman" pitchFamily="18" charset="0"/>
                <a:cs typeface="Times New Roman" pitchFamily="18" charset="0"/>
              </a:rPr>
              <a:t>căn</a:t>
            </a:r>
            <a:r>
              <a:rPr lang="en-US" sz="2600" b="1" u="sng" dirty="0">
                <a:latin typeface="Times New Roman" pitchFamily="18" charset="0"/>
                <a:cs typeface="Times New Roman" pitchFamily="18" charset="0"/>
              </a:rPr>
              <a:t>:</a:t>
            </a:r>
            <a:endParaRPr lang="vi-VN" sz="2600" b="1" u="sng" dirty="0">
              <a:latin typeface="Times New Roman" pitchFamily="18" charset="0"/>
              <a:cs typeface="Times New Roman" pitchFamily="18" charset="0"/>
            </a:endParaRPr>
          </a:p>
          <a:p>
            <a:pPr>
              <a:buFont typeface="Arial"/>
              <a:buChar char="•"/>
            </a:pPr>
            <a:r>
              <a:rPr lang="en-US" sz="2600" dirty="0" err="1">
                <a:latin typeface="Times New Roman" pitchFamily="18" charset="0"/>
                <a:ea typeface="+mn-lt"/>
                <a:cs typeface="Times New Roman" pitchFamily="18" charset="0"/>
              </a:rPr>
              <a:t>Thuốc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lá</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đã</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bỏ</a:t>
            </a:r>
            <a:r>
              <a:rPr lang="en-US" sz="2600" dirty="0">
                <a:latin typeface="Times New Roman" pitchFamily="18" charset="0"/>
                <a:ea typeface="+mn-lt"/>
                <a:cs typeface="Times New Roman" pitchFamily="18" charset="0"/>
              </a:rPr>
              <a:t> 16 </a:t>
            </a:r>
            <a:r>
              <a:rPr lang="en-US" sz="2600" dirty="0" err="1">
                <a:latin typeface="Times New Roman" pitchFamily="18" charset="0"/>
                <a:ea typeface="+mn-lt"/>
                <a:cs typeface="Times New Roman" pitchFamily="18" charset="0"/>
              </a:rPr>
              <a:t>năm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trước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đó</a:t>
            </a:r>
            <a:r>
              <a:rPr lang="en-US" sz="2600" dirty="0">
                <a:latin typeface="Times New Roman" pitchFamily="18" charset="0"/>
                <a:ea typeface="+mn-lt"/>
                <a:cs typeface="Times New Roman" pitchFamily="18" charset="0"/>
              </a:rPr>
              <a:t> 7 </a:t>
            </a:r>
            <a:r>
              <a:rPr lang="en-US" sz="2600" dirty="0" err="1">
                <a:latin typeface="Times New Roman" pitchFamily="18" charset="0"/>
                <a:ea typeface="+mn-lt"/>
                <a:cs typeface="Times New Roman" pitchFamily="18" charset="0"/>
              </a:rPr>
              <a:t>gói.năm</a:t>
            </a:r>
          </a:p>
          <a:p>
            <a:pPr>
              <a:buFont typeface="Arial"/>
              <a:buChar char="•"/>
            </a:pPr>
            <a:r>
              <a:rPr lang="en-US" sz="2600" dirty="0" err="1">
                <a:latin typeface="Times New Roman" pitchFamily="18" charset="0"/>
                <a:ea typeface="+mn-lt"/>
                <a:cs typeface="Times New Roman" pitchFamily="18" charset="0"/>
              </a:rPr>
              <a:t>Rượu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bia</a:t>
            </a:r>
            <a:r>
              <a:rPr lang="en-US" sz="2600" dirty="0">
                <a:latin typeface="Times New Roman" pitchFamily="18" charset="0"/>
                <a:ea typeface="+mn-lt"/>
                <a:cs typeface="Times New Roman" pitchFamily="18" charset="0"/>
              </a:rPr>
              <a:t>: 0.5L </a:t>
            </a:r>
            <a:r>
              <a:rPr lang="en-US" sz="2600" dirty="0" err="1">
                <a:latin typeface="Times New Roman" pitchFamily="18" charset="0"/>
                <a:ea typeface="+mn-lt"/>
                <a:cs typeface="Times New Roman" pitchFamily="18" charset="0"/>
              </a:rPr>
              <a:t>mỗi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ngày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hầu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như</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ngày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nào</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cũng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uống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uống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được</a:t>
            </a:r>
            <a:r>
              <a:rPr lang="en-US" sz="2600" dirty="0">
                <a:latin typeface="Times New Roman" pitchFamily="18" charset="0"/>
                <a:ea typeface="+mn-lt"/>
                <a:cs typeface="Times New Roman" pitchFamily="18" charset="0"/>
              </a:rPr>
              <a:t> 20 </a:t>
            </a:r>
            <a:r>
              <a:rPr lang="en-US" sz="2600" dirty="0" err="1">
                <a:latin typeface="Times New Roman" pitchFamily="18" charset="0"/>
                <a:ea typeface="+mn-lt"/>
                <a:cs typeface="Times New Roman" pitchFamily="18" charset="0"/>
              </a:rPr>
              <a:t>năm</a:t>
            </a:r>
          </a:p>
          <a:p>
            <a:pPr>
              <a:buFont typeface="Arial"/>
              <a:buChar char="•"/>
            </a:pPr>
            <a:endParaRPr lang="en-US" dirty="0">
              <a:ea typeface="+mn-lt"/>
              <a:cs typeface="+mn-lt"/>
            </a:endParaRPr>
          </a:p>
        </p:txBody>
      </p:sp>
      <p:sp>
        <p:nvSpPr>
          <p:cNvPr id="5" name="Tiêu đề 4">
            <a:extLst>
              <a:ext uri="{FF2B5EF4-FFF2-40B4-BE49-F238E27FC236}">
                <a16:creationId xmlns:a16="http://schemas.microsoft.com/office/drawing/2014/main" xmlns="" id="{C2915EF2-F4EC-46E2-8288-DCC6ED8EB9BA}"/>
              </a:ext>
            </a:extLst>
          </p:cNvPr>
          <p:cNvSpPr>
            <a:spLocks noGrp="1"/>
          </p:cNvSpPr>
          <p:nvPr>
            <p:ph type="title"/>
          </p:nvPr>
        </p:nvSpPr>
        <p:spPr/>
        <p:txBody>
          <a:bodyPr/>
          <a:lstStyle/>
          <a:p>
            <a:endParaRPr lang="en-US"/>
          </a:p>
        </p:txBody>
      </p:sp>
      <p:sp>
        <p:nvSpPr>
          <p:cNvPr id="6" name="Mũi tên: Hình ngũ giác 5">
            <a:extLst>
              <a:ext uri="{FF2B5EF4-FFF2-40B4-BE49-F238E27FC236}">
                <a16:creationId xmlns:a16="http://schemas.microsoft.com/office/drawing/2014/main" xmlns="" id="{12616DB8-D7B3-4EBB-998F-88CE56BCFB8C}"/>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TÓM TẮT BỆNH ÁN</a:t>
            </a:r>
          </a:p>
        </p:txBody>
      </p:sp>
      <p:sp>
        <p:nvSpPr>
          <p:cNvPr id="7" name="Mũi tên: Hình ngũ giác 6">
            <a:extLst>
              <a:ext uri="{FF2B5EF4-FFF2-40B4-BE49-F238E27FC236}">
                <a16:creationId xmlns:a16="http://schemas.microsoft.com/office/drawing/2014/main" xmlns="" id="{351918DD-1BDB-460B-8440-C4D5D24C790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VI</a:t>
            </a:r>
          </a:p>
        </p:txBody>
      </p:sp>
    </p:spTree>
    <p:extLst>
      <p:ext uri="{BB962C8B-B14F-4D97-AF65-F5344CB8AC3E}">
        <p14:creationId xmlns:p14="http://schemas.microsoft.com/office/powerpoint/2010/main" xmlns="" val="3086229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VII. ĐẶT VẤN ĐỀ</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57951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6B2AAAD7-9EFD-433F-9FAC-14F4D069905F}"/>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543E7CD4-0266-4222-B8CB-7ECFF6B19B1D}"/>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smtClean="0">
                <a:ea typeface="+mn-lt"/>
                <a:cs typeface="+mn-lt"/>
              </a:rPr>
              <a:t>Xuất</a:t>
            </a:r>
            <a:r>
              <a:rPr lang="en-US" dirty="0">
                <a:ea typeface="+mn-lt"/>
                <a:cs typeface="+mn-lt"/>
              </a:rPr>
              <a:t> </a:t>
            </a:r>
            <a:r>
              <a:rPr lang="en-US" dirty="0" err="1">
                <a:ea typeface="+mn-lt"/>
                <a:cs typeface="+mn-lt"/>
              </a:rPr>
              <a:t>huyết</a:t>
            </a:r>
            <a:r>
              <a:rPr lang="en-US" dirty="0">
                <a:ea typeface="+mn-lt"/>
                <a:cs typeface="+mn-lt"/>
              </a:rPr>
              <a:t> </a:t>
            </a:r>
            <a:r>
              <a:rPr lang="en-US" dirty="0" err="1">
                <a:ea typeface="+mn-lt"/>
                <a:cs typeface="+mn-lt"/>
              </a:rPr>
              <a:t>tiêu</a:t>
            </a:r>
            <a:r>
              <a:rPr lang="en-US" dirty="0">
                <a:ea typeface="+mn-lt"/>
                <a:cs typeface="+mn-lt"/>
              </a:rPr>
              <a:t> </a:t>
            </a:r>
            <a:r>
              <a:rPr lang="en-US" dirty="0" err="1">
                <a:ea typeface="+mn-lt"/>
                <a:cs typeface="+mn-lt"/>
              </a:rPr>
              <a:t>hoá</a:t>
            </a:r>
            <a:r>
              <a:rPr lang="en-US" dirty="0">
                <a:ea typeface="+mn-lt"/>
                <a:cs typeface="+mn-lt"/>
              </a:rPr>
              <a:t> </a:t>
            </a:r>
            <a:r>
              <a:rPr lang="en-US" dirty="0" err="1">
                <a:ea typeface="+mn-lt"/>
                <a:cs typeface="+mn-lt"/>
              </a:rPr>
              <a:t>dưới</a:t>
            </a:r>
            <a:r>
              <a:rPr lang="en-US" dirty="0">
                <a:ea typeface="+mn-lt"/>
                <a:cs typeface="+mn-lt"/>
              </a:rPr>
              <a:t>, </a:t>
            </a:r>
            <a:r>
              <a:rPr lang="en-US" dirty="0" err="1">
                <a:ea typeface="+mn-lt"/>
                <a:cs typeface="+mn-lt"/>
              </a:rPr>
              <a:t>mức</a:t>
            </a:r>
            <a:r>
              <a:rPr lang="en-US" dirty="0">
                <a:ea typeface="+mn-lt"/>
                <a:cs typeface="+mn-lt"/>
              </a:rPr>
              <a:t> </a:t>
            </a:r>
            <a:r>
              <a:rPr lang="en-US" dirty="0" err="1">
                <a:ea typeface="+mn-lt"/>
                <a:cs typeface="+mn-lt"/>
              </a:rPr>
              <a:t>độ</a:t>
            </a:r>
            <a:r>
              <a:rPr lang="en-US">
                <a:ea typeface="+mn-lt"/>
                <a:cs typeface="+mn-lt"/>
              </a:rPr>
              <a:t> </a:t>
            </a:r>
            <a:r>
              <a:rPr lang="en-US" smtClean="0">
                <a:ea typeface="+mn-lt"/>
                <a:cs typeface="+mn-lt"/>
              </a:rPr>
              <a:t>nhẹ</a:t>
            </a:r>
          </a:p>
          <a:p>
            <a:pPr marL="514350" indent="-514350">
              <a:buAutoNum type="arabicPeriod"/>
            </a:pPr>
            <a:r>
              <a:rPr lang="en-US" smtClean="0">
                <a:ea typeface="+mn-lt"/>
                <a:cs typeface="+mn-lt"/>
              </a:rPr>
              <a:t>U</a:t>
            </a:r>
            <a:r>
              <a:rPr lang="en-US" dirty="0">
                <a:ea typeface="+mn-lt"/>
                <a:cs typeface="+mn-lt"/>
              </a:rPr>
              <a:t> </a:t>
            </a:r>
            <a:r>
              <a:rPr lang="en-US" dirty="0" err="1">
                <a:ea typeface="+mn-lt"/>
                <a:cs typeface="+mn-lt"/>
              </a:rPr>
              <a:t>trực</a:t>
            </a:r>
            <a:r>
              <a:rPr lang="en-US">
                <a:ea typeface="+mn-lt"/>
                <a:cs typeface="+mn-lt"/>
              </a:rPr>
              <a:t> </a:t>
            </a:r>
            <a:r>
              <a:rPr lang="en-US" smtClean="0">
                <a:ea typeface="+mn-lt"/>
                <a:cs typeface="+mn-lt"/>
              </a:rPr>
              <a:t>tràng</a:t>
            </a:r>
          </a:p>
          <a:p>
            <a:pPr marL="514350" indent="-514350">
              <a:buAutoNum type="arabicPeriod"/>
            </a:pPr>
            <a:r>
              <a:rPr lang="en-US" smtClean="0">
                <a:ea typeface="+mn-lt"/>
                <a:cs typeface="+mn-lt"/>
              </a:rPr>
              <a:t>Hạch</a:t>
            </a:r>
            <a:r>
              <a:rPr lang="en-US" dirty="0">
                <a:ea typeface="+mn-lt"/>
                <a:cs typeface="+mn-lt"/>
              </a:rPr>
              <a:t> </a:t>
            </a:r>
            <a:r>
              <a:rPr lang="en-US" dirty="0" err="1">
                <a:ea typeface="+mn-lt"/>
                <a:cs typeface="+mn-lt"/>
              </a:rPr>
              <a:t>bẹn</a:t>
            </a:r>
            <a:r>
              <a:rPr lang="en-US" dirty="0">
                <a:ea typeface="+mn-lt"/>
                <a:cs typeface="+mn-lt"/>
              </a:rPr>
              <a:t> (T)</a:t>
            </a:r>
          </a:p>
          <a:p>
            <a:pPr marL="514350" indent="-514350">
              <a:buAutoNum type="arabicPeriod"/>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186CB56A-1850-418F-978A-D25A84C14437}"/>
              </a:ext>
            </a:extLst>
          </p:cNvPr>
          <p:cNvSpPr/>
          <p:nvPr/>
        </p:nvSpPr>
        <p:spPr>
          <a:xfrm>
            <a:off x="838200" y="666750"/>
            <a:ext cx="4920344"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ĐẶT VẤN ĐỀ</a:t>
            </a:r>
          </a:p>
        </p:txBody>
      </p:sp>
      <p:sp>
        <p:nvSpPr>
          <p:cNvPr id="5" name="Mũi tên: Hình ngũ giác 4">
            <a:extLst>
              <a:ext uri="{FF2B5EF4-FFF2-40B4-BE49-F238E27FC236}">
                <a16:creationId xmlns:a16="http://schemas.microsoft.com/office/drawing/2014/main" xmlns="" id="{E20DD67D-514A-49E7-9070-1761FA9384BA}"/>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VII</a:t>
            </a:r>
          </a:p>
        </p:txBody>
      </p:sp>
    </p:spTree>
    <p:extLst>
      <p:ext uri="{BB962C8B-B14F-4D97-AF65-F5344CB8AC3E}">
        <p14:creationId xmlns:p14="http://schemas.microsoft.com/office/powerpoint/2010/main" xmlns="" val="533377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VIII. CHẨN ĐOÁN SƠ BỘ</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61037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52344538-5659-460A-8250-E27F6B22C498}"/>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047D90F-7D3F-4934-8622-35FF6088356C}"/>
              </a:ext>
            </a:extLst>
          </p:cNvPr>
          <p:cNvSpPr>
            <a:spLocks noGrp="1"/>
          </p:cNvSpPr>
          <p:nvPr>
            <p:ph idx="1"/>
          </p:nvPr>
        </p:nvSpPr>
        <p:spPr>
          <a:xfrm>
            <a:off x="851646" y="2134907"/>
            <a:ext cx="4594412" cy="4351338"/>
          </a:xfrm>
        </p:spPr>
        <p:txBody>
          <a:bodyPr vert="horz" lIns="91440" tIns="45720" rIns="91440" bIns="45720" rtlCol="0" anchor="t">
            <a:normAutofit/>
          </a:bodyPr>
          <a:lstStyle/>
          <a:p>
            <a:pPr marL="457200" lvl="1" indent="0" algn="ctr">
              <a:buNone/>
            </a:pPr>
            <a:r>
              <a:rPr lang="en-US" sz="3200" b="1" dirty="0">
                <a:latin typeface="Times New Roman" pitchFamily="18" charset="0"/>
                <a:ea typeface="+mn-lt"/>
                <a:cs typeface="Times New Roman" pitchFamily="18" charset="0"/>
              </a:rPr>
              <a:t>Ung </a:t>
            </a:r>
            <a:r>
              <a:rPr lang="en-US" sz="3200" b="1" dirty="0" err="1">
                <a:latin typeface="Times New Roman" pitchFamily="18" charset="0"/>
                <a:ea typeface="+mn-lt"/>
                <a:cs typeface="Times New Roman" pitchFamily="18" charset="0"/>
              </a:rPr>
              <a:t>thư</a:t>
            </a:r>
            <a:r>
              <a:rPr lang="en-US" sz="3200" b="1" dirty="0">
                <a:latin typeface="Times New Roman" pitchFamily="18" charset="0"/>
                <a:ea typeface="+mn-lt"/>
                <a:cs typeface="Times New Roman" pitchFamily="18" charset="0"/>
              </a:rPr>
              <a:t> </a:t>
            </a:r>
            <a:r>
              <a:rPr lang="en-US" sz="3200" b="1" dirty="0" err="1">
                <a:latin typeface="Times New Roman" pitchFamily="18" charset="0"/>
                <a:ea typeface="+mn-lt"/>
                <a:cs typeface="Times New Roman" pitchFamily="18" charset="0"/>
              </a:rPr>
              <a:t>trực</a:t>
            </a:r>
            <a:r>
              <a:rPr lang="en-US" sz="3200" b="1" dirty="0">
                <a:latin typeface="Times New Roman" pitchFamily="18" charset="0"/>
                <a:ea typeface="+mn-lt"/>
                <a:cs typeface="Times New Roman" pitchFamily="18" charset="0"/>
              </a:rPr>
              <a:t> </a:t>
            </a:r>
            <a:r>
              <a:rPr lang="en-US" sz="3200" b="1" dirty="0" err="1">
                <a:latin typeface="Times New Roman" pitchFamily="18" charset="0"/>
                <a:ea typeface="+mn-lt"/>
                <a:cs typeface="Times New Roman" pitchFamily="18" charset="0"/>
              </a:rPr>
              <a:t>tràng</a:t>
            </a:r>
            <a:endParaRPr lang="vi-VN" b="1" dirty="0" err="1">
              <a:latin typeface="Times New Roman" pitchFamily="18" charset="0"/>
              <a:ea typeface="+mn-lt"/>
              <a:cs typeface="Times New Roman" pitchFamily="18" charset="0"/>
            </a:endParaRPr>
          </a:p>
        </p:txBody>
      </p:sp>
      <p:sp>
        <p:nvSpPr>
          <p:cNvPr id="4" name="Mũi tên: Hình ngũ giác 3">
            <a:extLst>
              <a:ext uri="{FF2B5EF4-FFF2-40B4-BE49-F238E27FC236}">
                <a16:creationId xmlns:a16="http://schemas.microsoft.com/office/drawing/2014/main" xmlns="" id="{F94B1F4D-C952-45CB-937A-56404AFEB04B}"/>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CHẨN ĐOÁN SƠ BỘ</a:t>
            </a:r>
          </a:p>
        </p:txBody>
      </p:sp>
      <p:sp>
        <p:nvSpPr>
          <p:cNvPr id="5" name="Mũi tên: Hình ngũ giác 4">
            <a:extLst>
              <a:ext uri="{FF2B5EF4-FFF2-40B4-BE49-F238E27FC236}">
                <a16:creationId xmlns:a16="http://schemas.microsoft.com/office/drawing/2014/main" xmlns="" id="{36322967-FC7C-4201-9C6C-DEDD0679C923}"/>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VIII</a:t>
            </a:r>
          </a:p>
        </p:txBody>
      </p:sp>
    </p:spTree>
    <p:extLst>
      <p:ext uri="{BB962C8B-B14F-4D97-AF65-F5344CB8AC3E}">
        <p14:creationId xmlns:p14="http://schemas.microsoft.com/office/powerpoint/2010/main" xmlns="" val="3741744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7">
            <a:extLst>
              <a:ext uri="{FF2B5EF4-FFF2-40B4-BE49-F238E27FC236}">
                <a16:creationId xmlns:a16="http://schemas.microsoft.com/office/drawing/2014/main" xmlns="" id="{C4C23E4D-B69D-43B6-8AA7-7203677BC79A}"/>
              </a:ext>
            </a:extLst>
          </p:cNvPr>
          <p:cNvSpPr>
            <a:spLocks noGrp="1"/>
          </p:cNvSpPr>
          <p:nvPr>
            <p:ph type="title"/>
          </p:nvPr>
        </p:nvSpPr>
        <p:spPr/>
        <p:txBody>
          <a:bodyPr/>
          <a:lstStyle/>
          <a:p>
            <a:endParaRPr lang="en-US"/>
          </a:p>
        </p:txBody>
      </p:sp>
      <p:grpSp>
        <p:nvGrpSpPr>
          <p:cNvPr id="13" name="Nhóm 12">
            <a:extLst>
              <a:ext uri="{FF2B5EF4-FFF2-40B4-BE49-F238E27FC236}">
                <a16:creationId xmlns:a16="http://schemas.microsoft.com/office/drawing/2014/main" xmlns="" id="{BA31BBF3-3DFB-4ABB-8340-5BFD9233D1CA}"/>
              </a:ext>
            </a:extLst>
          </p:cNvPr>
          <p:cNvGrpSpPr/>
          <p:nvPr/>
        </p:nvGrpSpPr>
        <p:grpSpPr>
          <a:xfrm>
            <a:off x="838200" y="666750"/>
            <a:ext cx="4267199" cy="742950"/>
            <a:chOff x="838200" y="666750"/>
            <a:chExt cx="4267199" cy="742950"/>
          </a:xfrm>
        </p:grpSpPr>
        <p:sp>
          <p:nvSpPr>
            <p:cNvPr id="4" name="Mũi tên: Hình ngũ giác 3">
              <a:extLst>
                <a:ext uri="{FF2B5EF4-FFF2-40B4-BE49-F238E27FC236}">
                  <a16:creationId xmlns:a16="http://schemas.microsoft.com/office/drawing/2014/main" xmlns="" id="{8F067951-44D2-4824-ACBC-C1A861130CEE}"/>
                </a:ext>
              </a:extLst>
            </p:cNvPr>
            <p:cNvSpPr/>
            <p:nvPr/>
          </p:nvSpPr>
          <p:spPr>
            <a:xfrm>
              <a:off x="838200" y="666750"/>
              <a:ext cx="4267199"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HÀNH CHÍNH</a:t>
              </a:r>
            </a:p>
          </p:txBody>
        </p:sp>
        <p:sp>
          <p:nvSpPr>
            <p:cNvPr id="6" name="Mũi tên: Hình ngũ giác 5">
              <a:extLst>
                <a:ext uri="{FF2B5EF4-FFF2-40B4-BE49-F238E27FC236}">
                  <a16:creationId xmlns:a16="http://schemas.microsoft.com/office/drawing/2014/main" xmlns="" id="{3D3EEC91-3465-4DC4-A17B-60D48054DA36}"/>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a:t>
              </a:r>
            </a:p>
          </p:txBody>
        </p:sp>
      </p:grpSp>
      <p:sp>
        <p:nvSpPr>
          <p:cNvPr id="12" name="Chỗ dành sẵn cho Nội dung 11">
            <a:extLst>
              <a:ext uri="{FF2B5EF4-FFF2-40B4-BE49-F238E27FC236}">
                <a16:creationId xmlns:a16="http://schemas.microsoft.com/office/drawing/2014/main" xmlns="" id="{49269236-F9A1-40EA-9989-8C06EF8458BD}"/>
              </a:ext>
            </a:extLst>
          </p:cNvPr>
          <p:cNvSpPr>
            <a:spLocks noGrp="1"/>
          </p:cNvSpPr>
          <p:nvPr>
            <p:ph idx="1"/>
          </p:nvPr>
        </p:nvSpPr>
        <p:spPr/>
        <p:txBody>
          <a:bodyPr vert="horz" lIns="91440" tIns="45720" rIns="91440" bIns="45720" rtlCol="0" anchor="t">
            <a:normAutofit/>
          </a:bodyPr>
          <a:lstStyle/>
          <a:p>
            <a:pPr>
              <a:buNone/>
            </a:pPr>
            <a:r>
              <a:rPr lang="en-US" dirty="0" err="1">
                <a:ea typeface="+mn-lt"/>
                <a:cs typeface="+mn-lt"/>
              </a:rPr>
              <a:t>Họ</a:t>
            </a:r>
            <a:r>
              <a:rPr lang="en-US" dirty="0">
                <a:ea typeface="+mn-lt"/>
                <a:cs typeface="+mn-lt"/>
              </a:rPr>
              <a:t> </a:t>
            </a:r>
            <a:r>
              <a:rPr lang="en-US" dirty="0" err="1">
                <a:ea typeface="+mn-lt"/>
                <a:cs typeface="+mn-lt"/>
              </a:rPr>
              <a:t>và</a:t>
            </a:r>
            <a:r>
              <a:rPr lang="en-US" dirty="0">
                <a:ea typeface="+mn-lt"/>
                <a:cs typeface="+mn-lt"/>
              </a:rPr>
              <a:t> </a:t>
            </a:r>
            <a:r>
              <a:rPr lang="en-US" dirty="0" err="1">
                <a:ea typeface="+mn-lt"/>
                <a:cs typeface="+mn-lt"/>
              </a:rPr>
              <a:t>tên</a:t>
            </a:r>
            <a:r>
              <a:rPr lang="en-US" dirty="0">
                <a:ea typeface="+mn-lt"/>
                <a:cs typeface="+mn-lt"/>
              </a:rPr>
              <a:t>: Phạm Quốc Việt</a:t>
            </a:r>
          </a:p>
          <a:p>
            <a:pPr>
              <a:buNone/>
            </a:pPr>
            <a:r>
              <a:rPr lang="en-US" dirty="0" err="1">
                <a:ea typeface="+mn-lt"/>
                <a:cs typeface="+mn-lt"/>
              </a:rPr>
              <a:t>Giới</a:t>
            </a:r>
            <a:r>
              <a:rPr lang="en-US" dirty="0">
                <a:ea typeface="+mn-lt"/>
                <a:cs typeface="+mn-lt"/>
              </a:rPr>
              <a:t> </a:t>
            </a:r>
            <a:r>
              <a:rPr lang="en-US" dirty="0" err="1">
                <a:ea typeface="+mn-lt"/>
                <a:cs typeface="+mn-lt"/>
              </a:rPr>
              <a:t>tính</a:t>
            </a:r>
            <a:r>
              <a:rPr lang="en-US" dirty="0">
                <a:ea typeface="+mn-lt"/>
                <a:cs typeface="+mn-lt"/>
              </a:rPr>
              <a:t>: Nam</a:t>
            </a:r>
          </a:p>
          <a:p>
            <a:pPr>
              <a:buNone/>
            </a:pPr>
            <a:r>
              <a:rPr lang="en-US" dirty="0" err="1">
                <a:ea typeface="+mn-lt"/>
                <a:cs typeface="+mn-lt"/>
              </a:rPr>
              <a:t>Năm</a:t>
            </a:r>
            <a:r>
              <a:rPr lang="en-US" dirty="0">
                <a:ea typeface="+mn-lt"/>
                <a:cs typeface="+mn-lt"/>
              </a:rPr>
              <a:t> </a:t>
            </a:r>
            <a:r>
              <a:rPr lang="en-US" dirty="0" err="1">
                <a:ea typeface="+mn-lt"/>
                <a:cs typeface="+mn-lt"/>
              </a:rPr>
              <a:t>sinh</a:t>
            </a:r>
            <a:r>
              <a:rPr lang="en-US" dirty="0">
                <a:ea typeface="+mn-lt"/>
                <a:cs typeface="+mn-lt"/>
              </a:rPr>
              <a:t>: 1971 ( 50 </a:t>
            </a:r>
            <a:r>
              <a:rPr lang="en-US" dirty="0" err="1">
                <a:ea typeface="+mn-lt"/>
                <a:cs typeface="+mn-lt"/>
              </a:rPr>
              <a:t>tuổi</a:t>
            </a:r>
            <a:r>
              <a:rPr lang="en-US" dirty="0">
                <a:ea typeface="+mn-lt"/>
                <a:cs typeface="+mn-lt"/>
              </a:rPr>
              <a:t>)</a:t>
            </a:r>
          </a:p>
          <a:p>
            <a:pPr>
              <a:buNone/>
            </a:pPr>
            <a:r>
              <a:rPr lang="en-US" dirty="0" err="1">
                <a:ea typeface="+mn-lt"/>
                <a:cs typeface="+mn-lt"/>
              </a:rPr>
              <a:t>Nghề</a:t>
            </a:r>
            <a:r>
              <a:rPr lang="en-US" dirty="0">
                <a:ea typeface="+mn-lt"/>
                <a:cs typeface="+mn-lt"/>
              </a:rPr>
              <a:t> </a:t>
            </a:r>
            <a:r>
              <a:rPr lang="en-US" dirty="0" err="1">
                <a:ea typeface="+mn-lt"/>
                <a:cs typeface="+mn-lt"/>
              </a:rPr>
              <a:t>nghiệp</a:t>
            </a:r>
            <a:r>
              <a:rPr lang="en-US" dirty="0">
                <a:ea typeface="+mn-lt"/>
                <a:cs typeface="+mn-lt"/>
              </a:rPr>
              <a:t>: </a:t>
            </a:r>
            <a:r>
              <a:rPr lang="en-US" dirty="0" err="1">
                <a:ea typeface="+mn-lt"/>
                <a:cs typeface="+mn-lt"/>
              </a:rPr>
              <a:t>Thợ</a:t>
            </a:r>
            <a:r>
              <a:rPr lang="en-US" dirty="0">
                <a:ea typeface="+mn-lt"/>
                <a:cs typeface="+mn-lt"/>
              </a:rPr>
              <a:t> </a:t>
            </a:r>
            <a:r>
              <a:rPr lang="en-US" dirty="0" err="1">
                <a:ea typeface="+mn-lt"/>
                <a:cs typeface="+mn-lt"/>
              </a:rPr>
              <a:t>mổ</a:t>
            </a:r>
            <a:r>
              <a:rPr lang="en-US" dirty="0">
                <a:ea typeface="+mn-lt"/>
                <a:cs typeface="+mn-lt"/>
              </a:rPr>
              <a:t> </a:t>
            </a:r>
            <a:r>
              <a:rPr lang="en-US" dirty="0" err="1">
                <a:ea typeface="+mn-lt"/>
                <a:cs typeface="+mn-lt"/>
              </a:rPr>
              <a:t>heo</a:t>
            </a:r>
          </a:p>
          <a:p>
            <a:pPr>
              <a:buNone/>
            </a:pPr>
            <a:r>
              <a:rPr lang="en-US" dirty="0" err="1">
                <a:ea typeface="+mn-lt"/>
                <a:cs typeface="+mn-lt"/>
              </a:rPr>
              <a:t>Địa</a:t>
            </a:r>
            <a:r>
              <a:rPr lang="en-US" dirty="0">
                <a:ea typeface="+mn-lt"/>
                <a:cs typeface="+mn-lt"/>
              </a:rPr>
              <a:t> </a:t>
            </a:r>
            <a:r>
              <a:rPr lang="en-US" dirty="0" err="1">
                <a:ea typeface="+mn-lt"/>
                <a:cs typeface="+mn-lt"/>
              </a:rPr>
              <a:t>chỉ</a:t>
            </a:r>
            <a:r>
              <a:rPr lang="en-US" dirty="0">
                <a:ea typeface="+mn-lt"/>
                <a:cs typeface="+mn-lt"/>
              </a:rPr>
              <a:t>: 75/1 </a:t>
            </a:r>
            <a:r>
              <a:rPr lang="en-US" dirty="0" err="1">
                <a:ea typeface="+mn-lt"/>
                <a:cs typeface="+mn-lt"/>
              </a:rPr>
              <a:t>Thống</a:t>
            </a:r>
            <a:r>
              <a:rPr lang="en-US" dirty="0">
                <a:ea typeface="+mn-lt"/>
                <a:cs typeface="+mn-lt"/>
              </a:rPr>
              <a:t> </a:t>
            </a:r>
            <a:r>
              <a:rPr lang="en-US" dirty="0" err="1">
                <a:ea typeface="+mn-lt"/>
                <a:cs typeface="+mn-lt"/>
              </a:rPr>
              <a:t>Nhất</a:t>
            </a:r>
            <a:r>
              <a:rPr lang="en-US" dirty="0">
                <a:ea typeface="+mn-lt"/>
                <a:cs typeface="+mn-lt"/>
              </a:rPr>
              <a:t>, Tân </a:t>
            </a:r>
            <a:r>
              <a:rPr lang="en-US" dirty="0" err="1">
                <a:ea typeface="+mn-lt"/>
                <a:cs typeface="+mn-lt"/>
              </a:rPr>
              <a:t>Thới</a:t>
            </a:r>
            <a:r>
              <a:rPr lang="en-US" dirty="0">
                <a:ea typeface="+mn-lt"/>
                <a:cs typeface="+mn-lt"/>
              </a:rPr>
              <a:t> </a:t>
            </a:r>
            <a:r>
              <a:rPr lang="en-US" dirty="0" err="1">
                <a:ea typeface="+mn-lt"/>
                <a:cs typeface="+mn-lt"/>
              </a:rPr>
              <a:t>Nhì</a:t>
            </a:r>
            <a:r>
              <a:rPr lang="en-US" dirty="0">
                <a:ea typeface="+mn-lt"/>
                <a:cs typeface="+mn-lt"/>
              </a:rPr>
              <a:t>, </a:t>
            </a:r>
            <a:r>
              <a:rPr lang="en-US" dirty="0" err="1">
                <a:ea typeface="+mn-lt"/>
                <a:cs typeface="+mn-lt"/>
              </a:rPr>
              <a:t>Hóc</a:t>
            </a:r>
            <a:r>
              <a:rPr lang="en-US" dirty="0">
                <a:ea typeface="+mn-lt"/>
                <a:cs typeface="+mn-lt"/>
              </a:rPr>
              <a:t> </a:t>
            </a:r>
            <a:r>
              <a:rPr lang="en-US" dirty="0" err="1">
                <a:ea typeface="+mn-lt"/>
                <a:cs typeface="+mn-lt"/>
              </a:rPr>
              <a:t>Môn</a:t>
            </a:r>
            <a:r>
              <a:rPr lang="en-US" dirty="0">
                <a:ea typeface="+mn-lt"/>
                <a:cs typeface="+mn-lt"/>
              </a:rPr>
              <a:t>, TP. HCM</a:t>
            </a:r>
          </a:p>
          <a:p>
            <a:pPr>
              <a:buNone/>
            </a:pPr>
            <a:r>
              <a:rPr lang="en-US" dirty="0" err="1">
                <a:ea typeface="+mn-lt"/>
                <a:cs typeface="+mn-lt"/>
              </a:rPr>
              <a:t>Ngày</a:t>
            </a:r>
            <a:r>
              <a:rPr lang="en-US" dirty="0">
                <a:ea typeface="+mn-lt"/>
                <a:cs typeface="+mn-lt"/>
              </a:rPr>
              <a:t> </a:t>
            </a:r>
            <a:r>
              <a:rPr lang="en-US" dirty="0" err="1">
                <a:ea typeface="+mn-lt"/>
                <a:cs typeface="+mn-lt"/>
              </a:rPr>
              <a:t>nhập</a:t>
            </a:r>
            <a:r>
              <a:rPr lang="en-US" dirty="0">
                <a:ea typeface="+mn-lt"/>
                <a:cs typeface="+mn-lt"/>
              </a:rPr>
              <a:t> viện:15/04/2021</a:t>
            </a:r>
          </a:p>
          <a:p>
            <a:pPr marL="0" indent="0">
              <a:buNone/>
            </a:pPr>
            <a:endParaRPr lang="en-US" dirty="0">
              <a:cs typeface="Calibri"/>
            </a:endParaRPr>
          </a:p>
        </p:txBody>
      </p:sp>
    </p:spTree>
    <p:extLst>
      <p:ext uri="{BB962C8B-B14F-4D97-AF65-F5344CB8AC3E}">
        <p14:creationId xmlns:p14="http://schemas.microsoft.com/office/powerpoint/2010/main" xmlns="" val="354850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IX. CHẨN ĐOÁN </a:t>
            </a:r>
            <a:br>
              <a:rPr lang="en-US" sz="3600" dirty="0">
                <a:solidFill>
                  <a:srgbClr val="080808"/>
                </a:solidFill>
                <a:latin typeface="Times New Roman" panose="02020603050405020304" pitchFamily="18" charset="0"/>
                <a:cs typeface="Times New Roman" panose="02020603050405020304" pitchFamily="18" charset="0"/>
              </a:rPr>
            </a:br>
            <a:r>
              <a:rPr lang="en-US" sz="3600" dirty="0">
                <a:solidFill>
                  <a:srgbClr val="080808"/>
                </a:solidFill>
                <a:latin typeface="Times New Roman" panose="02020603050405020304" pitchFamily="18" charset="0"/>
                <a:cs typeface="Times New Roman" panose="02020603050405020304" pitchFamily="18" charset="0"/>
              </a:rPr>
              <a:t>	PHÂN BIỆT</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9724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52344538-5659-460A-8250-E27F6B22C498}"/>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047D90F-7D3F-4934-8622-35FF6088356C}"/>
              </a:ext>
            </a:extLst>
          </p:cNvPr>
          <p:cNvSpPr>
            <a:spLocks noGrp="1"/>
          </p:cNvSpPr>
          <p:nvPr>
            <p:ph idx="1"/>
          </p:nvPr>
        </p:nvSpPr>
        <p:spPr/>
        <p:txBody>
          <a:bodyPr vert="horz" lIns="91440" tIns="45720" rIns="91440" bIns="45720" rtlCol="0" anchor="t">
            <a:normAutofit/>
          </a:bodyPr>
          <a:lstStyle/>
          <a:p>
            <a:pPr marL="914400" lvl="1" indent="-457200">
              <a:buNone/>
            </a:pPr>
            <a:r>
              <a:rPr lang="en-US" sz="3200" b="1" smtClean="0">
                <a:latin typeface="Times New Roman" pitchFamily="18" charset="0"/>
                <a:ea typeface="+mn-lt"/>
                <a:cs typeface="Times New Roman" pitchFamily="18" charset="0"/>
              </a:rPr>
              <a:t>        Viêm</a:t>
            </a:r>
            <a:r>
              <a:rPr lang="en-US" sz="3200" b="1" dirty="0">
                <a:latin typeface="Times New Roman" pitchFamily="18" charset="0"/>
                <a:ea typeface="+mn-lt"/>
                <a:cs typeface="Times New Roman" pitchFamily="18" charset="0"/>
              </a:rPr>
              <a:t> </a:t>
            </a:r>
            <a:r>
              <a:rPr lang="en-US" sz="3200" b="1" dirty="0" err="1">
                <a:latin typeface="Times New Roman" pitchFamily="18" charset="0"/>
                <a:ea typeface="+mn-lt"/>
                <a:cs typeface="Times New Roman" pitchFamily="18" charset="0"/>
              </a:rPr>
              <a:t>loét</a:t>
            </a:r>
            <a:r>
              <a:rPr lang="en-US" sz="3200" b="1" dirty="0">
                <a:latin typeface="Times New Roman" pitchFamily="18" charset="0"/>
                <a:ea typeface="+mn-lt"/>
                <a:cs typeface="Times New Roman" pitchFamily="18" charset="0"/>
              </a:rPr>
              <a:t> </a:t>
            </a:r>
            <a:r>
              <a:rPr lang="en-US" sz="3200" b="1" dirty="0" err="1">
                <a:latin typeface="Times New Roman" pitchFamily="18" charset="0"/>
                <a:ea typeface="+mn-lt"/>
                <a:cs typeface="Times New Roman" pitchFamily="18" charset="0"/>
              </a:rPr>
              <a:t>đại</a:t>
            </a:r>
            <a:r>
              <a:rPr lang="en-US" sz="3200" b="1" dirty="0">
                <a:latin typeface="Times New Roman" pitchFamily="18" charset="0"/>
                <a:ea typeface="+mn-lt"/>
                <a:cs typeface="Times New Roman" pitchFamily="18" charset="0"/>
              </a:rPr>
              <a:t> </a:t>
            </a:r>
            <a:r>
              <a:rPr lang="en-US" sz="3200" b="1" dirty="0" err="1">
                <a:latin typeface="Times New Roman" pitchFamily="18" charset="0"/>
                <a:ea typeface="+mn-lt"/>
                <a:cs typeface="Times New Roman" pitchFamily="18" charset="0"/>
              </a:rPr>
              <a:t>tràng</a:t>
            </a:r>
            <a:r>
              <a:rPr lang="en-US" sz="3200" b="1" dirty="0">
                <a:latin typeface="Times New Roman" pitchFamily="18" charset="0"/>
                <a:ea typeface="+mn-lt"/>
                <a:cs typeface="Times New Roman" pitchFamily="18" charset="0"/>
              </a:rPr>
              <a:t> </a:t>
            </a:r>
            <a:r>
              <a:rPr lang="en-US" sz="3200" b="1" dirty="0" err="1">
                <a:latin typeface="Times New Roman" pitchFamily="18" charset="0"/>
                <a:ea typeface="+mn-lt"/>
                <a:cs typeface="Times New Roman" pitchFamily="18" charset="0"/>
              </a:rPr>
              <a:t>xuất</a:t>
            </a:r>
            <a:r>
              <a:rPr lang="en-US" sz="3200" b="1" dirty="0">
                <a:latin typeface="Times New Roman" pitchFamily="18" charset="0"/>
                <a:ea typeface="+mn-lt"/>
                <a:cs typeface="Times New Roman" pitchFamily="18" charset="0"/>
              </a:rPr>
              <a:t> </a:t>
            </a:r>
            <a:r>
              <a:rPr lang="en-US" sz="3200" b="1" dirty="0" err="1">
                <a:latin typeface="Times New Roman" pitchFamily="18" charset="0"/>
                <a:ea typeface="+mn-lt"/>
                <a:cs typeface="Times New Roman" pitchFamily="18" charset="0"/>
              </a:rPr>
              <a:t>huyết</a:t>
            </a:r>
          </a:p>
        </p:txBody>
      </p:sp>
      <p:sp>
        <p:nvSpPr>
          <p:cNvPr id="4" name="Mũi tên: Hình ngũ giác 3">
            <a:extLst>
              <a:ext uri="{FF2B5EF4-FFF2-40B4-BE49-F238E27FC236}">
                <a16:creationId xmlns:a16="http://schemas.microsoft.com/office/drawing/2014/main" xmlns="" id="{F66B6AE1-0330-41A9-BA8C-D92A2CE49D24}"/>
              </a:ext>
            </a:extLst>
          </p:cNvPr>
          <p:cNvSpPr/>
          <p:nvPr/>
        </p:nvSpPr>
        <p:spPr>
          <a:xfrm>
            <a:off x="838199" y="666750"/>
            <a:ext cx="6596744"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CHẨN ĐOÁN PHÂN BIỆT</a:t>
            </a:r>
          </a:p>
        </p:txBody>
      </p:sp>
      <p:sp>
        <p:nvSpPr>
          <p:cNvPr id="5" name="Mũi tên: Hình ngũ giác 4">
            <a:extLst>
              <a:ext uri="{FF2B5EF4-FFF2-40B4-BE49-F238E27FC236}">
                <a16:creationId xmlns:a16="http://schemas.microsoft.com/office/drawing/2014/main" xmlns="" id="{310014CA-28CE-499F-A22E-7C01336E9BE9}"/>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IX</a:t>
            </a:r>
          </a:p>
        </p:txBody>
      </p:sp>
    </p:spTree>
    <p:extLst>
      <p:ext uri="{BB962C8B-B14F-4D97-AF65-F5344CB8AC3E}">
        <p14:creationId xmlns:p14="http://schemas.microsoft.com/office/powerpoint/2010/main" xmlns="" val="996034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X. BIỆN LUẬN LÂM SÀNG</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81537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7A9A7AE-35BA-4711-808A-5AB9A2DD2596}"/>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7844CE61-0E01-48EA-962C-6BBF3ED68387}"/>
              </a:ext>
            </a:extLst>
          </p:cNvPr>
          <p:cNvSpPr>
            <a:spLocks noGrp="1"/>
          </p:cNvSpPr>
          <p:nvPr>
            <p:ph idx="1"/>
          </p:nvPr>
        </p:nvSpPr>
        <p:spPr/>
        <p:txBody>
          <a:bodyPr vert="horz" lIns="91440" tIns="45720" rIns="91440" bIns="45720" rtlCol="0" anchor="t">
            <a:normAutofit/>
          </a:bodyPr>
          <a:lstStyle/>
          <a:p>
            <a:pPr marL="0" indent="0">
              <a:buNone/>
            </a:pPr>
            <a:r>
              <a:rPr lang="en-US" sz="2600" b="1" dirty="0" err="1">
                <a:latin typeface="Times New Roman" pitchFamily="18" charset="0"/>
                <a:ea typeface="+mn-lt"/>
                <a:cs typeface="Times New Roman" pitchFamily="18" charset="0"/>
              </a:rPr>
              <a:t>Xuất</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huyết</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tiêu</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hoá</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dưới</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mức</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độ</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nhẹ</a:t>
            </a:r>
            <a:endParaRPr lang="en-US" sz="2600" dirty="0" err="1">
              <a:latin typeface="Times New Roman" pitchFamily="18" charset="0"/>
              <a:ea typeface="+mn-lt"/>
              <a:cs typeface="Times New Roman" pitchFamily="18" charset="0"/>
            </a:endParaRPr>
          </a:p>
          <a:p>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cầu</a:t>
            </a:r>
            <a:r>
              <a:rPr lang="en-US" sz="2600" dirty="0">
                <a:latin typeface="Times New Roman" pitchFamily="18" charset="0"/>
                <a:ea typeface="+mn-lt"/>
                <a:cs typeface="Times New Roman" pitchFamily="18" charset="0"/>
              </a:rPr>
              <a:t> ra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đỏ</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tươi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nên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nghĩ</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nhiều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có</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xuất</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h</a:t>
            </a:r>
            <a:r>
              <a:rPr lang="en-US" sz="2600" smtClean="0">
                <a:latin typeface="Times New Roman" pitchFamily="18" charset="0"/>
                <a:ea typeface="+mn-lt"/>
                <a:cs typeface="Times New Roman" pitchFamily="18" charset="0"/>
              </a:rPr>
              <a:t>uyết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tiêu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hoá</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dưới</a:t>
            </a:r>
            <a:endParaRPr lang="en-US" sz="2600" dirty="0">
              <a:latin typeface="Times New Roman" pitchFamily="18" charset="0"/>
              <a:ea typeface="+mn-lt"/>
              <a:cs typeface="Times New Roman" pitchFamily="18" charset="0"/>
            </a:endParaRPr>
          </a:p>
          <a:p>
            <a:r>
              <a:rPr lang="en-US" sz="2600" dirty="0" err="1">
                <a:latin typeface="Times New Roman" pitchFamily="18" charset="0"/>
                <a:ea typeface="+mn-lt"/>
                <a:cs typeface="Times New Roman" pitchFamily="18" charset="0"/>
              </a:rPr>
              <a:t>Mức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độ</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nhẹ</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vì</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lượng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chỉ</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vài</a:t>
            </a:r>
            <a:r>
              <a:rPr lang="en-US" sz="2600" dirty="0">
                <a:latin typeface="Times New Roman" pitchFamily="18" charset="0"/>
                <a:ea typeface="+mn-lt"/>
                <a:cs typeface="Times New Roman" pitchFamily="18" charset="0"/>
              </a:rPr>
              <a:t> ml, </a:t>
            </a:r>
            <a:r>
              <a:rPr lang="en-US" sz="2600" dirty="0" err="1">
                <a:latin typeface="Times New Roman" pitchFamily="18" charset="0"/>
                <a:ea typeface="+mn-lt"/>
                <a:cs typeface="Times New Roman" pitchFamily="18" charset="0"/>
              </a:rPr>
              <a:t>sau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tiêu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vẫn</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tỉnh</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táo</a:t>
            </a:r>
            <a:r>
              <a:rPr lang="en-US" sz="2600" smtClean="0">
                <a:latin typeface="Times New Roman" pitchFamily="18" charset="0"/>
                <a:ea typeface="+mn-lt"/>
                <a:cs typeface="Times New Roman" pitchFamily="18" charset="0"/>
              </a:rPr>
              <a: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chóng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mặt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vã</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mồ</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hôi</a:t>
            </a:r>
            <a:r>
              <a:rPr lang="en-US" sz="2600" dirty="0">
                <a:latin typeface="Times New Roman" pitchFamily="18" charset="0"/>
                <a:ea typeface="+mn-lt"/>
                <a:cs typeface="Times New Roman" pitchFamily="18" charset="0"/>
              </a:rPr>
              <a:t>.</a:t>
            </a:r>
          </a:p>
          <a:p>
            <a:r>
              <a:rPr lang="en-US" sz="2600" dirty="0" err="1">
                <a:latin typeface="Times New Roman" pitchFamily="18" charset="0"/>
                <a:ea typeface="+mn-lt"/>
                <a:cs typeface="Times New Roman" pitchFamily="18" charset="0"/>
              </a:rPr>
              <a:t>Đề</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nghị</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thức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nhóm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endParaRPr lang="en-US" sz="2600" dirty="0">
              <a:latin typeface="Times New Roman" pitchFamily="18" charset="0"/>
              <a:ea typeface="+mn-lt"/>
              <a:cs typeface="Times New Roman"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3A519CD3-853C-48FC-8600-EEF904B22137}"/>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LÂM SÀNG</a:t>
            </a:r>
          </a:p>
        </p:txBody>
      </p:sp>
      <p:sp>
        <p:nvSpPr>
          <p:cNvPr id="5" name="Mũi tên: Hình ngũ giác 4">
            <a:extLst>
              <a:ext uri="{FF2B5EF4-FFF2-40B4-BE49-F238E27FC236}">
                <a16:creationId xmlns:a16="http://schemas.microsoft.com/office/drawing/2014/main" xmlns="" id="{5FE4AD69-27A7-4F09-8025-BC9B49254BDF}"/>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a:t>
            </a:r>
          </a:p>
        </p:txBody>
      </p:sp>
    </p:spTree>
    <p:extLst>
      <p:ext uri="{BB962C8B-B14F-4D97-AF65-F5344CB8AC3E}">
        <p14:creationId xmlns:p14="http://schemas.microsoft.com/office/powerpoint/2010/main" xmlns="" val="88321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7A9A7AE-35BA-4711-808A-5AB9A2DD2596}"/>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7844CE61-0E01-48EA-962C-6BBF3ED68387}"/>
              </a:ext>
            </a:extLst>
          </p:cNvPr>
          <p:cNvSpPr>
            <a:spLocks noGrp="1"/>
          </p:cNvSpPr>
          <p:nvPr>
            <p:ph idx="1"/>
          </p:nvPr>
        </p:nvSpPr>
        <p:spPr>
          <a:xfrm>
            <a:off x="852577" y="1825625"/>
            <a:ext cx="10501223" cy="4912054"/>
          </a:xfrm>
        </p:spPr>
        <p:txBody>
          <a:bodyPr vert="horz" lIns="91440" tIns="45720" rIns="91440" bIns="45720" rtlCol="0" anchor="t">
            <a:normAutofit/>
          </a:bodyPr>
          <a:lstStyle/>
          <a:p>
            <a:pPr marL="0" indent="0" algn="just">
              <a:buNone/>
            </a:pPr>
            <a:r>
              <a:rPr lang="en-US" sz="2600" b="1" dirty="0">
                <a:latin typeface="Times New Roman" pitchFamily="18" charset="0"/>
                <a:cs typeface="Times New Roman" pitchFamily="18" charset="0"/>
              </a:rPr>
              <a:t>Nguyên </a:t>
            </a:r>
            <a:r>
              <a:rPr lang="en-US" sz="2600" b="1" dirty="0" err="1">
                <a:latin typeface="Times New Roman" pitchFamily="18" charset="0"/>
                <a:cs typeface="Times New Roman" pitchFamily="18" charset="0"/>
              </a:rPr>
              <a:t>nhân</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xuất</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huyết</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tiêu</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hóa</a:t>
            </a:r>
            <a:r>
              <a:rPr lang="en-US" sz="2600" b="1" dirty="0">
                <a:latin typeface="Times New Roman" pitchFamily="18" charset="0"/>
                <a:cs typeface="Times New Roman" pitchFamily="18" charset="0"/>
              </a:rPr>
              <a:t>:</a:t>
            </a:r>
          </a:p>
          <a:p>
            <a:pPr>
              <a:buFont typeface="Arial"/>
              <a:buChar char="•"/>
            </a:pPr>
            <a:r>
              <a:rPr lang="en-US" sz="2600" dirty="0">
                <a:latin typeface="Times New Roman" pitchFamily="18" charset="0"/>
                <a:ea typeface="+mn-lt"/>
                <a:cs typeface="Times New Roman" pitchFamily="18" charset="0"/>
              </a:rPr>
              <a:t>Ung </a:t>
            </a:r>
            <a:r>
              <a:rPr lang="en-US" sz="2600" dirty="0" err="1">
                <a:latin typeface="Times New Roman" pitchFamily="18" charset="0"/>
                <a:ea typeface="+mn-lt"/>
                <a:cs typeface="Times New Roman" pitchFamily="18" charset="0"/>
              </a:rPr>
              <a:t>thư</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trực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tràng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nam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lớn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tuổi</a:t>
            </a:r>
            <a:r>
              <a:rPr lang="en-US" sz="2600" dirty="0">
                <a:latin typeface="Times New Roman" pitchFamily="18" charset="0"/>
                <a:ea typeface="+mn-lt"/>
                <a:cs typeface="Times New Roman" pitchFamily="18" charset="0"/>
              </a:rPr>
              <a:t> (50 </a:t>
            </a:r>
            <a:r>
              <a:rPr lang="en-US" sz="2600" dirty="0" err="1">
                <a:latin typeface="Times New Roman" pitchFamily="18" charset="0"/>
                <a:ea typeface="+mn-lt"/>
                <a:cs typeface="Times New Roman" pitchFamily="18" charset="0"/>
              </a:rPr>
              <a:t>tuổi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tiêu</a:t>
            </a:r>
            <a:r>
              <a:rPr lang="en-US" sz="2600" dirty="0">
                <a:latin typeface="Times New Roman" pitchFamily="18" charset="0"/>
                <a:ea typeface="+mn-lt"/>
                <a:cs typeface="Times New Roman" pitchFamily="18" charset="0"/>
              </a:rPr>
              <a:t> ra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kéo</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dài1</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năm</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nay, </a:t>
            </a:r>
            <a:r>
              <a:rPr lang="en-US" sz="2600" smtClean="0">
                <a:latin typeface="Times New Roman" pitchFamily="18" charset="0"/>
                <a:ea typeface="+mn-lt"/>
                <a:cs typeface="Times New Roman" pitchFamily="18" charset="0"/>
              </a:rPr>
              <a:t>t</a:t>
            </a:r>
            <a:r>
              <a:rPr lang="en-US" sz="2600" smtClean="0">
                <a:latin typeface="Times New Roman" pitchFamily="18" charset="0"/>
                <a:ea typeface="+mn-lt"/>
                <a:cs typeface="Times New Roman" pitchFamily="18" charset="0"/>
              </a:rPr>
              <a:t>hay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đổi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tính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cầu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mót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rặn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tăng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số</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lần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tiêu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số</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lượng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p</a:t>
            </a:r>
            <a:r>
              <a:rPr lang="en-US" sz="2600" smtClean="0">
                <a:latin typeface="Times New Roman" pitchFamily="18" charset="0"/>
                <a:ea typeface="+mn-lt"/>
                <a:cs typeface="Times New Roman" pitchFamily="18" charset="0"/>
              </a:rPr>
              <a:t>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giảm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dần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sụt</a:t>
            </a:r>
            <a:r>
              <a:rPr lang="en-US" sz="2600" dirty="0">
                <a:latin typeface="Times New Roman" pitchFamily="18" charset="0"/>
                <a:ea typeface="+mn-lt"/>
                <a:cs typeface="Times New Roman" pitchFamily="18" charset="0"/>
              </a:rPr>
              <a:t> 3kg </a:t>
            </a:r>
            <a:r>
              <a:rPr lang="en-US" sz="2600" dirty="0" err="1">
                <a:latin typeface="Times New Roman" pitchFamily="18" charset="0"/>
                <a:ea typeface="+mn-lt"/>
                <a:cs typeface="Times New Roman" pitchFamily="18" charset="0"/>
              </a:rPr>
              <a:t>có</a:t>
            </a:r>
            <a:r>
              <a:rPr lang="en-US" sz="2600" dirty="0">
                <a:latin typeface="Times New Roman" pitchFamily="18" charset="0"/>
                <a:ea typeface="+mn-lt"/>
                <a:cs typeface="Times New Roman" pitchFamily="18" charset="0"/>
              </a:rPr>
              <a:t> ý </a:t>
            </a:r>
            <a:r>
              <a:rPr lang="en-US" sz="2600" dirty="0" err="1">
                <a:latin typeface="Times New Roman" pitchFamily="18" charset="0"/>
                <a:ea typeface="+mn-lt"/>
                <a:cs typeface="Times New Roman" pitchFamily="18" charset="0"/>
              </a:rPr>
              <a:t>nghĩa</a:t>
            </a:r>
            <a:r>
              <a:rPr lang="en-US" sz="2600" dirty="0">
                <a:latin typeface="Times New Roman" pitchFamily="18" charset="0"/>
                <a:ea typeface="+mn-lt"/>
                <a:cs typeface="Times New Roman" pitchFamily="18" charset="0"/>
              </a:rPr>
              <a:t> (5% </a:t>
            </a:r>
            <a:r>
              <a:rPr lang="en-US" sz="2600" dirty="0" err="1">
                <a:latin typeface="Times New Roman" pitchFamily="18" charset="0"/>
                <a:ea typeface="+mn-lt"/>
                <a:cs typeface="Times New Roman" pitchFamily="18" charset="0"/>
              </a:rPr>
              <a:t>trong</a:t>
            </a:r>
            <a:r>
              <a:rPr lang="en-US" sz="2600" dirty="0">
                <a:latin typeface="Times New Roman" pitchFamily="18" charset="0"/>
                <a:ea typeface="+mn-lt"/>
                <a:cs typeface="Times New Roman" pitchFamily="18" charset="0"/>
              </a:rPr>
              <a:t> 1 </a:t>
            </a:r>
            <a:r>
              <a:rPr lang="en-US" sz="2600" dirty="0" err="1">
                <a:latin typeface="Times New Roman" pitchFamily="18" charset="0"/>
                <a:ea typeface="+mn-lt"/>
                <a:cs typeface="Times New Roman" pitchFamily="18" charset="0"/>
              </a:rPr>
              <a:t>tháng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Thăm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khám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hậu</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môntrực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tràng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thấy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có</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chiếm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gần</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hết</a:t>
            </a:r>
            <a:r>
              <a:rPr lang="en-US" sz="2600" smtClean="0">
                <a:latin typeface="Times New Roman" pitchFamily="18" charset="0"/>
                <a:ea typeface="+mn-lt"/>
                <a:cs typeface="Times New Roman" pitchFamily="18" charset="0"/>
              </a:rPr>
              <a:t>l</a:t>
            </a:r>
            <a:r>
              <a:rPr lang="en-US" sz="2600" smtClean="0">
                <a:latin typeface="Times New Roman" pitchFamily="18" charset="0"/>
                <a:ea typeface="+mn-lt"/>
                <a:cs typeface="Times New Roman" pitchFamily="18" charset="0"/>
              </a:rPr>
              <a:t>òng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trực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tràng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Hạch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bẹn</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cứng, di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động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kém</a:t>
            </a:r>
            <a:r>
              <a:rPr lang="en-US" sz="2600" dirty="0">
                <a:latin typeface="Times New Roman" pitchFamily="18" charset="0"/>
                <a:ea typeface="+mn-lt"/>
                <a:cs typeface="Times New Roman" pitchFamily="18" charset="0"/>
              </a:rPr>
              <a:t> -&gt; </a:t>
            </a:r>
            <a:r>
              <a:rPr lang="en-US" sz="2600" dirty="0" err="1">
                <a:latin typeface="Times New Roman" pitchFamily="18" charset="0"/>
                <a:ea typeface="+mn-lt"/>
                <a:cs typeface="Times New Roman" pitchFamily="18" charset="0"/>
              </a:rPr>
              <a:t>nghĩ</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nhiều</a:t>
            </a:r>
            <a:r>
              <a:rPr lang="en-US" sz="2600" dirty="0">
                <a:latin typeface="Times New Roman" pitchFamily="18" charset="0"/>
                <a:ea typeface="+mn-lt"/>
                <a:cs typeface="Times New Roman" pitchFamily="18" charset="0"/>
              </a:rPr>
              <a:t>. </a:t>
            </a:r>
          </a:p>
          <a:p>
            <a:pPr>
              <a:buFont typeface="Arial"/>
              <a:buChar char="•"/>
            </a:pPr>
            <a:r>
              <a:rPr lang="en-US" sz="2600" dirty="0" err="1">
                <a:latin typeface="Times New Roman" pitchFamily="18" charset="0"/>
                <a:ea typeface="+mn-lt"/>
                <a:cs typeface="Times New Roman" pitchFamily="18" charset="0"/>
              </a:rPr>
              <a:t>Đề</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nghị</a:t>
            </a:r>
            <a:r>
              <a:rPr lang="en-US" sz="2600" dirty="0">
                <a:latin typeface="Times New Roman" pitchFamily="18" charset="0"/>
                <a:ea typeface="+mn-lt"/>
                <a:cs typeface="Times New Roman" pitchFamily="18" charset="0"/>
              </a:rPr>
              <a:t> CLS: </a:t>
            </a:r>
            <a:r>
              <a:rPr lang="en-US" sz="2600" dirty="0" err="1">
                <a:latin typeface="Times New Roman" pitchFamily="18" charset="0"/>
                <a:ea typeface="+mn-lt"/>
                <a:cs typeface="Times New Roman" pitchFamily="18" charset="0"/>
              </a:rPr>
              <a:t>nội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soi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toàn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bộ</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khung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đại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tràng</a:t>
            </a:r>
            <a:r>
              <a:rPr lang="en-US" sz="2600" dirty="0">
                <a:latin typeface="Times New Roman" pitchFamily="18" charset="0"/>
                <a:ea typeface="+mn-lt"/>
                <a:cs typeface="Times New Roman" pitchFamily="18" charset="0"/>
              </a:rPr>
              <a:t> + </a:t>
            </a:r>
            <a:r>
              <a:rPr lang="en-US" sz="2600" dirty="0" err="1">
                <a:latin typeface="Times New Roman" pitchFamily="18" charset="0"/>
                <a:ea typeface="+mn-lt"/>
                <a:cs typeface="Times New Roman" pitchFamily="18" charset="0"/>
              </a:rPr>
              <a:t>sinh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thiết</a:t>
            </a:r>
            <a:r>
              <a:rPr lang="en-US" sz="2600" dirty="0">
                <a:latin typeface="Times New Roman" pitchFamily="18" charset="0"/>
                <a:ea typeface="+mn-lt"/>
                <a:cs typeface="Times New Roman" pitchFamily="18" charset="0"/>
              </a:rPr>
              <a:t> u</a:t>
            </a:r>
          </a:p>
          <a:p>
            <a:pPr>
              <a:buFont typeface="Arial"/>
              <a:buChar char="•"/>
            </a:pPr>
            <a:r>
              <a:rPr lang="en-US" sz="2600" dirty="0" err="1">
                <a:latin typeface="Times New Roman" pitchFamily="18" charset="0"/>
                <a:ea typeface="+mn-lt"/>
                <a:cs typeface="Times New Roman" pitchFamily="18" charset="0"/>
              </a:rPr>
              <a:t>Viêm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loét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đại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tràng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xuất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huyết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tiêu</a:t>
            </a:r>
            <a:r>
              <a:rPr lang="en-US" sz="2600" dirty="0">
                <a:latin typeface="Times New Roman" pitchFamily="18" charset="0"/>
                <a:ea typeface="+mn-lt"/>
                <a:cs typeface="Times New Roman" pitchFamily="18" charset="0"/>
              </a:rPr>
              <a:t> ra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kéo</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dài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kèm</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mót</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rặn</a:t>
            </a:r>
            <a:r>
              <a:rPr lang="en-US" sz="2600" smtClean="0">
                <a:latin typeface="Times New Roman" pitchFamily="18" charset="0"/>
                <a:ea typeface="+mn-lt"/>
                <a:cs typeface="Times New Roman" pitchFamily="18" charset="0"/>
              </a:rPr>
              <a: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tăng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số</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lầ</a:t>
            </a:r>
            <a:r>
              <a:rPr lang="en-US" sz="2600" smtClean="0">
                <a:latin typeface="Times New Roman" pitchFamily="18" charset="0"/>
                <a:ea typeface="+mn-lt"/>
                <a:cs typeface="Times New Roman" pitchFamily="18" charset="0"/>
              </a:rPr>
              <a:t>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tiêu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lượng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ít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dần</a:t>
            </a:r>
            <a:r>
              <a:rPr lang="en-US" sz="2600" dirty="0">
                <a:latin typeface="Times New Roman" pitchFamily="18" charset="0"/>
                <a:ea typeface="+mn-lt"/>
                <a:cs typeface="Times New Roman" pitchFamily="18" charset="0"/>
              </a:rPr>
              <a:t> -&gt; </a:t>
            </a:r>
            <a:r>
              <a:rPr lang="en-US" sz="2600" dirty="0" err="1">
                <a:latin typeface="Times New Roman" pitchFamily="18" charset="0"/>
                <a:ea typeface="+mn-lt"/>
                <a:cs typeface="Times New Roman" pitchFamily="18" charset="0"/>
              </a:rPr>
              <a:t>nghĩ</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nhiều</a:t>
            </a:r>
          </a:p>
          <a:p>
            <a:pPr marL="0" indent="0" algn="just">
              <a:buNone/>
            </a:pPr>
            <a:endParaRPr lang="en-US" b="1"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EDA747A-C108-4ABA-95B7-A7DC5B73B6C9}"/>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LÂM SÀNG</a:t>
            </a:r>
          </a:p>
        </p:txBody>
      </p:sp>
      <p:sp>
        <p:nvSpPr>
          <p:cNvPr id="5" name="Mũi tên: Hình ngũ giác 4">
            <a:extLst>
              <a:ext uri="{FF2B5EF4-FFF2-40B4-BE49-F238E27FC236}">
                <a16:creationId xmlns:a16="http://schemas.microsoft.com/office/drawing/2014/main" xmlns="" id="{14928E44-E549-40F6-8CB1-1D5AB2717D07}"/>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a:t>
            </a:r>
          </a:p>
        </p:txBody>
      </p:sp>
    </p:spTree>
    <p:extLst>
      <p:ext uri="{BB962C8B-B14F-4D97-AF65-F5344CB8AC3E}">
        <p14:creationId xmlns:p14="http://schemas.microsoft.com/office/powerpoint/2010/main" xmlns="" val="2325001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7A9A7AE-35BA-4711-808A-5AB9A2DD2596}"/>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7844CE61-0E01-48EA-962C-6BBF3ED68387}"/>
              </a:ext>
            </a:extLst>
          </p:cNvPr>
          <p:cNvSpPr>
            <a:spLocks noGrp="1"/>
          </p:cNvSpPr>
          <p:nvPr>
            <p:ph idx="1"/>
          </p:nvPr>
        </p:nvSpPr>
        <p:spPr>
          <a:xfrm>
            <a:off x="852577" y="1825625"/>
            <a:ext cx="10501223" cy="4912054"/>
          </a:xfrm>
        </p:spPr>
        <p:txBody>
          <a:bodyPr vert="horz" lIns="91440" tIns="45720" rIns="91440" bIns="45720" rtlCol="0" anchor="t">
            <a:normAutofit/>
          </a:bodyPr>
          <a:lstStyle/>
          <a:p>
            <a:pPr marL="0" indent="0" algn="just">
              <a:buNone/>
            </a:pPr>
            <a:r>
              <a:rPr lang="en-US" sz="2600" b="1" dirty="0">
                <a:latin typeface="Times New Roman" pitchFamily="18" charset="0"/>
                <a:cs typeface="Times New Roman" pitchFamily="18" charset="0"/>
              </a:rPr>
              <a:t>Nguyên </a:t>
            </a:r>
            <a:r>
              <a:rPr lang="en-US" sz="2600" b="1" dirty="0" err="1">
                <a:latin typeface="Times New Roman" pitchFamily="18" charset="0"/>
                <a:cs typeface="Times New Roman" pitchFamily="18" charset="0"/>
              </a:rPr>
              <a:t>nhân</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xuất</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huyết</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tiêu</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hóa</a:t>
            </a:r>
            <a:r>
              <a:rPr lang="en-US" sz="2600" b="1" dirty="0">
                <a:latin typeface="Times New Roman" pitchFamily="18" charset="0"/>
                <a:cs typeface="Times New Roman" pitchFamily="18" charset="0"/>
              </a:rPr>
              <a:t>:</a:t>
            </a:r>
          </a:p>
          <a:p>
            <a:pPr>
              <a:buFont typeface="Arial"/>
              <a:buChar char="•"/>
            </a:pPr>
            <a:r>
              <a:rPr lang="en-US" sz="2600" smtClean="0">
                <a:latin typeface="Times New Roman" pitchFamily="18" charset="0"/>
                <a:ea typeface="+mn-lt"/>
                <a:cs typeface="Times New Roman" pitchFamily="18" charset="0"/>
              </a:rPr>
              <a:t>Trĩ</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cầu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thấy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xuất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hiện</a:t>
            </a:r>
            <a:r>
              <a:rPr lang="en-US" sz="2600" dirty="0">
                <a:latin typeface="Times New Roman" pitchFamily="18" charset="0"/>
                <a:ea typeface="+mn-lt"/>
                <a:cs typeface="Times New Roman" pitchFamily="18" charset="0"/>
              </a:rPr>
              <a:t> ở </a:t>
            </a:r>
            <a:r>
              <a:rPr lang="en-US" sz="2600" dirty="0" err="1">
                <a:latin typeface="Times New Roman" pitchFamily="18" charset="0"/>
                <a:ea typeface="+mn-lt"/>
                <a:cs typeface="Times New Roman" pitchFamily="18" charset="0"/>
              </a:rPr>
              <a:t>hậu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môn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thấy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đau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buốt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rát</a:t>
            </a:r>
            <a:r>
              <a:rPr lang="en-US" sz="2600" dirty="0">
                <a:latin typeface="Times New Roman" pitchFamily="18" charset="0"/>
                <a:ea typeface="+mn-lt"/>
                <a:cs typeface="Times New Roman" pitchFamily="18" charset="0"/>
              </a:rPr>
              <a:t> ở </a:t>
            </a:r>
            <a:r>
              <a:rPr lang="en-US" sz="2600" dirty="0" err="1">
                <a:latin typeface="Times New Roman" pitchFamily="18" charset="0"/>
                <a:ea typeface="+mn-lt"/>
                <a:cs typeface="Times New Roman" pitchFamily="18" charset="0"/>
              </a:rPr>
              <a:t>hậu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môn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cầu</a:t>
            </a:r>
            <a:r>
              <a:rPr lang="en-US" sz="2600" dirty="0">
                <a:latin typeface="Times New Roman" pitchFamily="18" charset="0"/>
                <a:ea typeface="+mn-lt"/>
                <a:cs typeface="Times New Roman" pitchFamily="18" charset="0"/>
              </a:rPr>
              <a:t> -&gt;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nghĩ</a:t>
            </a:r>
          </a:p>
          <a:p>
            <a:pPr>
              <a:buFont typeface="Arial"/>
              <a:buChar char="•"/>
            </a:pPr>
            <a:r>
              <a:rPr lang="en-US" sz="2600" dirty="0" err="1">
                <a:latin typeface="Times New Roman" pitchFamily="18" charset="0"/>
                <a:ea typeface="+mn-lt"/>
                <a:cs typeface="Times New Roman" pitchFamily="18" charset="0"/>
              </a:rPr>
              <a:t>Chảy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túi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thừa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thường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sẽ</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tự</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giới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hạn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sau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lần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chảy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đầu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tiên</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chứ</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kéo</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dài</a:t>
            </a:r>
            <a:r>
              <a:rPr lang="en-US" sz="2600" dirty="0">
                <a:latin typeface="Times New Roman" pitchFamily="18" charset="0"/>
                <a:ea typeface="+mn-lt"/>
                <a:cs typeface="Times New Roman" pitchFamily="18" charset="0"/>
              </a:rPr>
              <a:t> -&gt;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giống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lâm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sàng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của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này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cũng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có</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các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yếu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tố</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nguy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cơ</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chảy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túi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thừa</a:t>
            </a:r>
            <a:r>
              <a:rPr lang="en-US" sz="2600" dirty="0">
                <a:latin typeface="Times New Roman" pitchFamily="18" charset="0"/>
                <a:ea typeface="+mn-lt"/>
                <a:cs typeface="Times New Roman" pitchFamily="18" charset="0"/>
              </a:rPr>
              <a:t>: NSAIDs </a:t>
            </a:r>
            <a:r>
              <a:rPr lang="en-US" sz="2600" dirty="0" err="1">
                <a:latin typeface="Times New Roman" pitchFamily="18" charset="0"/>
                <a:ea typeface="+mn-lt"/>
                <a:cs typeface="Times New Roman" pitchFamily="18" charset="0"/>
              </a:rPr>
              <a:t>và</a:t>
            </a:r>
            <a:r>
              <a:rPr lang="en-US" sz="2600" dirty="0">
                <a:latin typeface="Times New Roman" pitchFamily="18" charset="0"/>
                <a:ea typeface="+mn-lt"/>
                <a:cs typeface="Times New Roman" pitchFamily="18" charset="0"/>
              </a:rPr>
              <a:t> aspirin </a:t>
            </a:r>
            <a:r>
              <a:rPr lang="en-US" sz="2600" dirty="0" err="1">
                <a:latin typeface="Times New Roman" pitchFamily="18" charset="0"/>
                <a:ea typeface="+mn-lt"/>
                <a:cs typeface="Times New Roman" pitchFamily="18" charset="0"/>
              </a:rPr>
              <a:t>kéo</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dài</a:t>
            </a:r>
          </a:p>
          <a:p>
            <a:pPr>
              <a:buFont typeface="Arial"/>
              <a:buChar char="•"/>
            </a:pPr>
            <a:r>
              <a:rPr lang="en-US" sz="2600" dirty="0" err="1">
                <a:latin typeface="Times New Roman" pitchFamily="18" charset="0"/>
                <a:ea typeface="+mn-lt"/>
                <a:cs typeface="Times New Roman" pitchFamily="18" charset="0"/>
              </a:rPr>
              <a:t>Rối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loạn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nhân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dùng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thuốc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kháng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đông</a:t>
            </a:r>
            <a:r>
              <a:rPr lang="en-US" sz="2600" dirty="0">
                <a:latin typeface="Times New Roman" pitchFamily="18" charset="0"/>
                <a:ea typeface="+mn-lt"/>
                <a:cs typeface="Times New Roman" pitchFamily="18" charset="0"/>
              </a:rPr>
              <a:t> hay</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kháng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kết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tập</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tiểu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cầu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kéo</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dài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có</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tiền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sử</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và</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tiền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căn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gia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về</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lí</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huyết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học</a:t>
            </a:r>
            <a:r>
              <a:rPr lang="en-US" sz="2600" dirty="0">
                <a:latin typeface="Times New Roman" pitchFamily="18" charset="0"/>
                <a:ea typeface="+mn-lt"/>
                <a:cs typeface="Times New Roman" pitchFamily="18" charset="0"/>
              </a:rPr>
              <a:t> -&gt;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nghĩ</a:t>
            </a:r>
            <a:r>
              <a:rPr lang="en-US" sz="2600" dirty="0">
                <a:latin typeface="Times New Roman" pitchFamily="18" charset="0"/>
                <a:ea typeface="+mn-lt"/>
                <a:cs typeface="Times New Roman" pitchFamily="18" charset="0"/>
              </a:rPr>
              <a:t>.</a:t>
            </a:r>
          </a:p>
          <a:p>
            <a:pPr marL="0" indent="0" algn="just">
              <a:buNone/>
            </a:pPr>
            <a:endParaRPr lang="en-US" b="1"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EDA747A-C108-4ABA-95B7-A7DC5B73B6C9}"/>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LÂM SÀNG</a:t>
            </a:r>
          </a:p>
        </p:txBody>
      </p:sp>
      <p:sp>
        <p:nvSpPr>
          <p:cNvPr id="5" name="Mũi tên: Hình ngũ giác 4">
            <a:extLst>
              <a:ext uri="{FF2B5EF4-FFF2-40B4-BE49-F238E27FC236}">
                <a16:creationId xmlns:a16="http://schemas.microsoft.com/office/drawing/2014/main" xmlns="" id="{14928E44-E549-40F6-8CB1-1D5AB2717D07}"/>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a:t>
            </a:r>
          </a:p>
        </p:txBody>
      </p:sp>
    </p:spTree>
    <p:extLst>
      <p:ext uri="{BB962C8B-B14F-4D97-AF65-F5344CB8AC3E}">
        <p14:creationId xmlns:p14="http://schemas.microsoft.com/office/powerpoint/2010/main" xmlns="" val="2325001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xmlns="" id="{7844CE61-0E01-48EA-962C-6BBF3ED68387}"/>
              </a:ext>
            </a:extLst>
          </p:cNvPr>
          <p:cNvSpPr>
            <a:spLocks noGrp="1"/>
          </p:cNvSpPr>
          <p:nvPr>
            <p:ph idx="1"/>
          </p:nvPr>
        </p:nvSpPr>
        <p:spPr/>
        <p:txBody>
          <a:bodyPr vert="horz" lIns="91440" tIns="45720" rIns="91440" bIns="45720" rtlCol="0" anchor="t">
            <a:normAutofit fontScale="47500" lnSpcReduction="20000"/>
          </a:bodyPr>
          <a:lstStyle/>
          <a:p>
            <a:pPr marL="0" indent="0">
              <a:buNone/>
            </a:pPr>
            <a:r>
              <a:rPr lang="en-US" sz="4600" b="1" dirty="0">
                <a:latin typeface="Times New Roman" pitchFamily="18" charset="0"/>
                <a:ea typeface="+mn-lt"/>
                <a:cs typeface="Times New Roman" pitchFamily="18" charset="0"/>
              </a:rPr>
              <a:t>U </a:t>
            </a:r>
            <a:r>
              <a:rPr lang="en-US" sz="4600" b="1" dirty="0" err="1">
                <a:latin typeface="Times New Roman" pitchFamily="18" charset="0"/>
                <a:ea typeface="+mn-lt"/>
                <a:cs typeface="Times New Roman" pitchFamily="18" charset="0"/>
              </a:rPr>
              <a:t>trực</a:t>
            </a:r>
            <a:r>
              <a:rPr lang="en-US" sz="4600" b="1" dirty="0">
                <a:latin typeface="Times New Roman" pitchFamily="18" charset="0"/>
                <a:ea typeface="+mn-lt"/>
                <a:cs typeface="Times New Roman" pitchFamily="18" charset="0"/>
              </a:rPr>
              <a:t> </a:t>
            </a:r>
            <a:r>
              <a:rPr lang="en-US" sz="4600" b="1" dirty="0" err="1">
                <a:latin typeface="Times New Roman" pitchFamily="18" charset="0"/>
                <a:ea typeface="+mn-lt"/>
                <a:cs typeface="Times New Roman" pitchFamily="18" charset="0"/>
              </a:rPr>
              <a:t>tràng</a:t>
            </a:r>
            <a:r>
              <a:rPr lang="en-US" sz="4600" b="1" dirty="0">
                <a:latin typeface="Times New Roman" pitchFamily="18" charset="0"/>
                <a:ea typeface="+mn-lt"/>
                <a:cs typeface="Times New Roman" pitchFamily="18" charset="0"/>
              </a:rPr>
              <a:t>: </a:t>
            </a:r>
            <a:endParaRPr lang="en-US" sz="4600" dirty="0">
              <a:latin typeface="Times New Roman" pitchFamily="18" charset="0"/>
              <a:ea typeface="+mn-lt"/>
              <a:cs typeface="Times New Roman" pitchFamily="18" charset="0"/>
            </a:endParaRPr>
          </a:p>
          <a:p>
            <a:r>
              <a:rPr lang="en-US" sz="4600" dirty="0" err="1">
                <a:latin typeface="Times New Roman" pitchFamily="18" charset="0"/>
                <a:ea typeface="+mn-lt"/>
                <a:cs typeface="Times New Roman" pitchFamily="18" charset="0"/>
              </a:rPr>
              <a:t>Khám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ghi</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nhận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có</a:t>
            </a:r>
            <a:r>
              <a:rPr lang="en-US" sz="4600" dirty="0">
                <a:latin typeface="Times New Roman" pitchFamily="18" charset="0"/>
                <a:ea typeface="+mn-lt"/>
                <a:cs typeface="Times New Roman" pitchFamily="18" charset="0"/>
              </a:rPr>
              <a:t> u ở </a:t>
            </a:r>
            <a:r>
              <a:rPr lang="en-US" sz="4600" dirty="0" err="1">
                <a:latin typeface="Times New Roman" pitchFamily="18" charset="0"/>
                <a:ea typeface="+mn-lt"/>
                <a:cs typeface="Times New Roman" pitchFamily="18" charset="0"/>
              </a:rPr>
              <a:t>trực</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tràng</a:t>
            </a:r>
            <a:r>
              <a:rPr lang="en-US" sz="4600" dirty="0">
                <a:latin typeface="Times New Roman" pitchFamily="18" charset="0"/>
                <a:ea typeface="+mn-lt"/>
                <a:cs typeface="Times New Roman" pitchFamily="18" charset="0"/>
              </a:rPr>
              <a:t> </a:t>
            </a:r>
          </a:p>
          <a:p>
            <a:r>
              <a:rPr lang="en-US" sz="4600" dirty="0" err="1">
                <a:latin typeface="Times New Roman" pitchFamily="18" charset="0"/>
                <a:ea typeface="+mn-lt"/>
                <a:cs typeface="Times New Roman" pitchFamily="18" charset="0"/>
              </a:rPr>
              <a:t>Nghĩ</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là</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ác</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tính</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vì</a:t>
            </a:r>
            <a:r>
              <a:rPr lang="en-US" sz="4600" dirty="0">
                <a:latin typeface="Times New Roman" pitchFamily="18" charset="0"/>
                <a:ea typeface="+mn-lt"/>
                <a:cs typeface="Times New Roman" pitchFamily="18" charset="0"/>
              </a:rPr>
              <a:t>: u </a:t>
            </a:r>
            <a:r>
              <a:rPr lang="en-US" sz="4600" dirty="0" err="1">
                <a:latin typeface="Times New Roman" pitchFamily="18" charset="0"/>
                <a:ea typeface="+mn-lt"/>
                <a:cs typeface="Times New Roman" pitchFamily="18" charset="0"/>
              </a:rPr>
              <a:t>lớn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mật</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độ</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cứng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chiếm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gần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hết</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lòng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trực</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tràng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kèm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hạch</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bẹn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cứng</a:t>
            </a:r>
            <a:r>
              <a:rPr lang="en-US" sz="4600" dirty="0">
                <a:latin typeface="Times New Roman" pitchFamily="18" charset="0"/>
                <a:ea typeface="+mn-lt"/>
                <a:cs typeface="Times New Roman" pitchFamily="18" charset="0"/>
              </a:rPr>
              <a:t>, di </a:t>
            </a:r>
            <a:r>
              <a:rPr lang="en-US" sz="4600" dirty="0" err="1">
                <a:latin typeface="Times New Roman" pitchFamily="18" charset="0"/>
                <a:ea typeface="+mn-lt"/>
                <a:cs typeface="Times New Roman" pitchFamily="18" charset="0"/>
              </a:rPr>
              <a:t>động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kém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ấn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không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đau</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nghĩ</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nhiều</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hạch</a:t>
            </a:r>
            <a:r>
              <a:rPr lang="en-US" sz="4600" dirty="0">
                <a:latin typeface="Times New Roman" pitchFamily="18" charset="0"/>
                <a:ea typeface="+mn-lt"/>
                <a:cs typeface="Times New Roman" pitchFamily="18" charset="0"/>
              </a:rPr>
              <a:t> di </a:t>
            </a:r>
            <a:r>
              <a:rPr lang="en-US" sz="4600" dirty="0" err="1">
                <a:latin typeface="Times New Roman" pitchFamily="18" charset="0"/>
                <a:ea typeface="+mn-lt"/>
                <a:cs typeface="Times New Roman" pitchFamily="18" charset="0"/>
              </a:rPr>
              <a:t>căn</a:t>
            </a:r>
            <a:r>
              <a:rPr lang="en-US" sz="4600" dirty="0">
                <a:latin typeface="Times New Roman" pitchFamily="18" charset="0"/>
                <a:ea typeface="+mn-lt"/>
                <a:cs typeface="Times New Roman" pitchFamily="18" charset="0"/>
              </a:rPr>
              <a:t>.</a:t>
            </a:r>
          </a:p>
          <a:p>
            <a:r>
              <a:rPr lang="en-US" sz="4600" dirty="0" err="1">
                <a:latin typeface="Times New Roman" pitchFamily="18" charset="0"/>
                <a:ea typeface="+mn-lt"/>
                <a:cs typeface="Times New Roman" pitchFamily="18" charset="0"/>
              </a:rPr>
              <a:t>Đề</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nghị</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nội</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soi</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toàn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bộ</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đại</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trực</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tràng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sinh</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thiết</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siêu</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âm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bụng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chậu</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và</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siêu</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âm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hạch</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bẹn</a:t>
            </a:r>
          </a:p>
          <a:p>
            <a:r>
              <a:rPr lang="en-US" sz="4600" dirty="0">
                <a:latin typeface="Times New Roman" pitchFamily="18" charset="0"/>
                <a:ea typeface="+mn-lt"/>
                <a:cs typeface="Times New Roman" pitchFamily="18" charset="0"/>
              </a:rPr>
              <a:t>Di </a:t>
            </a:r>
            <a:r>
              <a:rPr lang="en-US" sz="4600" dirty="0" err="1">
                <a:latin typeface="Times New Roman" pitchFamily="18" charset="0"/>
                <a:ea typeface="+mn-lt"/>
                <a:cs typeface="Times New Roman" pitchFamily="18" charset="0"/>
              </a:rPr>
              <a:t>căn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hạch</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khám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lâm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sàng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ghi</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nhận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hạch</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bẹn</a:t>
            </a:r>
            <a:r>
              <a:rPr lang="en-US" sz="4600">
                <a:latin typeface="Times New Roman" pitchFamily="18" charset="0"/>
                <a:ea typeface="+mn-lt"/>
                <a:cs typeface="Times New Roman" pitchFamily="18" charset="0"/>
              </a:rPr>
              <a:t> </a:t>
            </a:r>
            <a:r>
              <a:rPr lang="en-US" sz="4600" smtClean="0">
                <a:latin typeface="Times New Roman" pitchFamily="18" charset="0"/>
                <a:ea typeface="+mn-lt"/>
                <a:cs typeface="Times New Roman" pitchFamily="18" charset="0"/>
              </a:rPr>
              <a:t>3x4cm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mật</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độ</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cứng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không</a:t>
            </a:r>
            <a:r>
              <a:rPr lang="en-US" sz="4600" dirty="0">
                <a:latin typeface="Times New Roman" pitchFamily="18" charset="0"/>
                <a:ea typeface="+mn-lt"/>
                <a:cs typeface="Times New Roman" pitchFamily="18" charset="0"/>
              </a:rPr>
              <a:t> di </a:t>
            </a:r>
            <a:r>
              <a:rPr lang="en-US" sz="4600" dirty="0" err="1">
                <a:latin typeface="Times New Roman" pitchFamily="18" charset="0"/>
                <a:ea typeface="+mn-lt"/>
                <a:cs typeface="Times New Roman" pitchFamily="18" charset="0"/>
              </a:rPr>
              <a:t>động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nghĩ</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hạch</a:t>
            </a:r>
            <a:r>
              <a:rPr lang="en-US" sz="4600" dirty="0">
                <a:latin typeface="Times New Roman" pitchFamily="18" charset="0"/>
                <a:ea typeface="+mn-lt"/>
                <a:cs typeface="Times New Roman" pitchFamily="18" charset="0"/>
              </a:rPr>
              <a:t> di </a:t>
            </a:r>
            <a:r>
              <a:rPr lang="en-US" sz="4600" dirty="0" err="1">
                <a:latin typeface="Times New Roman" pitchFamily="18" charset="0"/>
                <a:ea typeface="+mn-lt"/>
                <a:cs typeface="Times New Roman" pitchFamily="18" charset="0"/>
              </a:rPr>
              <a:t>căn</a:t>
            </a:r>
            <a:r>
              <a:rPr lang="en-US" sz="4600" dirty="0">
                <a:latin typeface="Times New Roman" pitchFamily="18" charset="0"/>
                <a:ea typeface="+mn-lt"/>
                <a:cs typeface="Times New Roman" pitchFamily="18" charset="0"/>
              </a:rPr>
              <a:t> =&gt; </a:t>
            </a:r>
          </a:p>
          <a:p>
            <a:r>
              <a:rPr lang="en-US" sz="4600" dirty="0">
                <a:latin typeface="Times New Roman" pitchFamily="18" charset="0"/>
                <a:ea typeface="+mn-lt"/>
                <a:cs typeface="Times New Roman" pitchFamily="18" charset="0"/>
              </a:rPr>
              <a:t>Di </a:t>
            </a:r>
            <a:r>
              <a:rPr lang="en-US" sz="4600" dirty="0" err="1">
                <a:latin typeface="Times New Roman" pitchFamily="18" charset="0"/>
                <a:ea typeface="+mn-lt"/>
                <a:cs typeface="Times New Roman" pitchFamily="18" charset="0"/>
              </a:rPr>
              <a:t>căn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xa</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ít</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nghĩ</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vì</a:t>
            </a:r>
            <a:r>
              <a:rPr lang="en-US" sz="4600" dirty="0">
                <a:latin typeface="Times New Roman" pitchFamily="18" charset="0"/>
                <a:ea typeface="+mn-lt"/>
                <a:cs typeface="Times New Roman" pitchFamily="18" charset="0"/>
              </a:rPr>
              <a:t>:</a:t>
            </a:r>
          </a:p>
          <a:p>
            <a:pPr lvl="1">
              <a:buNone/>
            </a:pPr>
            <a:r>
              <a:rPr lang="en-US" sz="4600" smtClean="0">
                <a:latin typeface="Times New Roman" pitchFamily="18" charset="0"/>
                <a:ea typeface="+mn-lt"/>
                <a:cs typeface="Times New Roman" pitchFamily="18" charset="0"/>
              </a:rPr>
              <a:t>+ BN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chưa</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có</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các</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triệu</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chứng</a:t>
            </a:r>
            <a:r>
              <a:rPr lang="en-US" sz="4600" dirty="0">
                <a:latin typeface="Times New Roman" pitchFamily="18" charset="0"/>
                <a:ea typeface="+mn-lt"/>
                <a:cs typeface="Times New Roman" pitchFamily="18" charset="0"/>
              </a:rPr>
              <a:t> di </a:t>
            </a:r>
            <a:r>
              <a:rPr lang="en-US" sz="4600" dirty="0" err="1">
                <a:latin typeface="Times New Roman" pitchFamily="18" charset="0"/>
                <a:ea typeface="+mn-lt"/>
                <a:cs typeface="Times New Roman" pitchFamily="18" charset="0"/>
              </a:rPr>
              <a:t>căn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xa</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như</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vàng</a:t>
            </a:r>
            <a:r>
              <a:rPr lang="en-US" sz="4600" dirty="0">
                <a:latin typeface="Times New Roman" pitchFamily="18" charset="0"/>
                <a:ea typeface="+mn-lt"/>
                <a:cs typeface="Times New Roman" pitchFamily="18" charset="0"/>
              </a:rPr>
              <a:t> da, ho, </a:t>
            </a:r>
            <a:r>
              <a:rPr lang="en-US" sz="4600" dirty="0" err="1">
                <a:latin typeface="Times New Roman" pitchFamily="18" charset="0"/>
                <a:ea typeface="+mn-lt"/>
                <a:cs typeface="Times New Roman" pitchFamily="18" charset="0"/>
              </a:rPr>
              <a:t>khó</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thở</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thay</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đổi</a:t>
            </a:r>
            <a:r>
              <a:rPr lang="en-US" sz="4600" dirty="0">
                <a:latin typeface="Times New Roman" pitchFamily="18" charset="0"/>
                <a:ea typeface="+mn-lt"/>
                <a:cs typeface="Times New Roman" pitchFamily="18" charset="0"/>
              </a:rPr>
              <a:t> tri </a:t>
            </a:r>
            <a:r>
              <a:rPr lang="en-US" sz="4600" dirty="0" err="1">
                <a:latin typeface="Times New Roman" pitchFamily="18" charset="0"/>
                <a:ea typeface="+mn-lt"/>
                <a:cs typeface="Times New Roman" pitchFamily="18" charset="0"/>
              </a:rPr>
              <a:t>giác</a:t>
            </a:r>
            <a:r>
              <a:rPr lang="en-US" sz="4600" dirty="0">
                <a:latin typeface="Times New Roman" pitchFamily="18" charset="0"/>
                <a:ea typeface="+mn-lt"/>
                <a:cs typeface="Times New Roman" pitchFamily="18" charset="0"/>
              </a:rPr>
              <a:t>, co </a:t>
            </a:r>
            <a:r>
              <a:rPr lang="en-US" sz="4600" dirty="0" err="1">
                <a:latin typeface="Times New Roman" pitchFamily="18" charset="0"/>
                <a:ea typeface="+mn-lt"/>
                <a:cs typeface="Times New Roman" pitchFamily="18" charset="0"/>
              </a:rPr>
              <a:t>giật</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đau</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nhức</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xương</a:t>
            </a:r>
            <a:r>
              <a:rPr lang="en-US" sz="4600" dirty="0">
                <a:latin typeface="Times New Roman" pitchFamily="18" charset="0"/>
                <a:ea typeface="+mn-lt"/>
                <a:cs typeface="Times New Roman" pitchFamily="18" charset="0"/>
              </a:rPr>
              <a:t>.</a:t>
            </a:r>
          </a:p>
          <a:p>
            <a:pPr lvl="1">
              <a:buNone/>
            </a:pPr>
            <a:r>
              <a:rPr lang="en-US" sz="4600" smtClean="0">
                <a:latin typeface="Times New Roman" pitchFamily="18" charset="0"/>
                <a:ea typeface="+mn-lt"/>
                <a:cs typeface="Times New Roman" pitchFamily="18" charset="0"/>
              </a:rPr>
              <a:t>+ Khám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chưa</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ghi</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nhận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bất</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thường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trên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gan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phổi</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hệ</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thần</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kinh</a:t>
            </a:r>
            <a:r>
              <a:rPr lang="en-US" sz="4600" dirty="0">
                <a:latin typeface="Times New Roman" pitchFamily="18" charset="0"/>
                <a:ea typeface="+mn-lt"/>
                <a:cs typeface="Times New Roman" pitchFamily="18" charset="0"/>
              </a:rPr>
              <a:t>.</a:t>
            </a:r>
          </a:p>
          <a:p>
            <a:r>
              <a:rPr lang="en-US" sz="4600" dirty="0" err="1">
                <a:latin typeface="Times New Roman" pitchFamily="18" charset="0"/>
                <a:ea typeface="+mn-lt"/>
                <a:cs typeface="Times New Roman" pitchFamily="18" charset="0"/>
              </a:rPr>
              <a:t>Đề</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nghị</a:t>
            </a:r>
            <a:r>
              <a:rPr lang="en-US" sz="4600" dirty="0">
                <a:latin typeface="Times New Roman" pitchFamily="18" charset="0"/>
                <a:ea typeface="+mn-lt"/>
                <a:cs typeface="Times New Roman" pitchFamily="18" charset="0"/>
              </a:rPr>
              <a:t> CLS: XQ </a:t>
            </a:r>
            <a:r>
              <a:rPr lang="en-US" sz="4600" dirty="0" err="1">
                <a:latin typeface="Times New Roman" pitchFamily="18" charset="0"/>
                <a:ea typeface="+mn-lt"/>
                <a:cs typeface="Times New Roman" pitchFamily="18" charset="0"/>
              </a:rPr>
              <a:t>ngực</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thẳng</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siêu</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âm</a:t>
            </a:r>
            <a:r>
              <a:rPr lang="en-US" sz="4600" dirty="0">
                <a:latin typeface="Times New Roman" pitchFamily="18" charset="0"/>
                <a:ea typeface="+mn-lt"/>
                <a:cs typeface="Times New Roman" pitchFamily="18" charset="0"/>
              </a:rPr>
              <a:t> </a:t>
            </a:r>
            <a:r>
              <a:rPr lang="en-US" sz="4600" dirty="0" err="1">
                <a:latin typeface="Times New Roman" pitchFamily="18" charset="0"/>
                <a:ea typeface="+mn-lt"/>
                <a:cs typeface="Times New Roman" pitchFamily="18" charset="0"/>
              </a:rPr>
              <a:t>bụng</a:t>
            </a:r>
            <a:r>
              <a:rPr lang="en-US" sz="4600" dirty="0">
                <a:latin typeface="Times New Roman" pitchFamily="18" charset="0"/>
                <a:ea typeface="+mn-lt"/>
                <a:cs typeface="Times New Roman" pitchFamily="18" charset="0"/>
              </a:rPr>
              <a:t>.</a:t>
            </a:r>
          </a:p>
          <a:p>
            <a:pPr algn="just"/>
            <a:endParaRPr lang="en-US" sz="3200" dirty="0">
              <a:latin typeface="Times New Roman" panose="02020603050405020304" pitchFamily="18" charset="0"/>
              <a:cs typeface="Times New Roman" panose="02020603050405020304" pitchFamily="18" charset="0"/>
            </a:endParaRPr>
          </a:p>
        </p:txBody>
      </p:sp>
      <p:sp>
        <p:nvSpPr>
          <p:cNvPr id="5" name="Tiêu đề 4">
            <a:extLst>
              <a:ext uri="{FF2B5EF4-FFF2-40B4-BE49-F238E27FC236}">
                <a16:creationId xmlns:a16="http://schemas.microsoft.com/office/drawing/2014/main" xmlns="" id="{1943E557-31A2-4D1F-9D9C-4568D4B21B80}"/>
              </a:ext>
            </a:extLst>
          </p:cNvPr>
          <p:cNvSpPr>
            <a:spLocks noGrp="1"/>
          </p:cNvSpPr>
          <p:nvPr>
            <p:ph type="title"/>
          </p:nvPr>
        </p:nvSpPr>
        <p:spPr/>
        <p:txBody>
          <a:bodyPr/>
          <a:lstStyle/>
          <a:p>
            <a:endParaRPr lang="en-US"/>
          </a:p>
        </p:txBody>
      </p:sp>
      <p:sp>
        <p:nvSpPr>
          <p:cNvPr id="6" name="Mũi tên: Hình ngũ giác 5">
            <a:extLst>
              <a:ext uri="{FF2B5EF4-FFF2-40B4-BE49-F238E27FC236}">
                <a16:creationId xmlns:a16="http://schemas.microsoft.com/office/drawing/2014/main" xmlns="" id="{1A81FC68-0583-4353-84ED-1E5D87DDF4C1}"/>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LÂM SÀNG</a:t>
            </a:r>
          </a:p>
        </p:txBody>
      </p:sp>
      <p:sp>
        <p:nvSpPr>
          <p:cNvPr id="7" name="Mũi tên: Hình ngũ giác 6">
            <a:extLst>
              <a:ext uri="{FF2B5EF4-FFF2-40B4-BE49-F238E27FC236}">
                <a16:creationId xmlns:a16="http://schemas.microsoft.com/office/drawing/2014/main" xmlns="" id="{3DFBB8FD-431F-4AAC-BF0C-4FE683DC1024}"/>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a:t>
            </a:r>
          </a:p>
        </p:txBody>
      </p:sp>
    </p:spTree>
    <p:extLst>
      <p:ext uri="{BB962C8B-B14F-4D97-AF65-F5344CB8AC3E}">
        <p14:creationId xmlns:p14="http://schemas.microsoft.com/office/powerpoint/2010/main" xmlns="" val="438550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XI. ĐỀ NGHỊ CLS</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0326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B977AFE8-C23A-4F1D-99CE-F4838C05DDCB}"/>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31D93D9B-B67E-4B14-8AF8-7054A109AA54}"/>
              </a:ext>
            </a:extLst>
          </p:cNvPr>
          <p:cNvSpPr>
            <a:spLocks noGrp="1"/>
          </p:cNvSpPr>
          <p:nvPr>
            <p:ph idx="1"/>
          </p:nvPr>
        </p:nvSpPr>
        <p:spPr/>
        <p:txBody>
          <a:bodyPr vert="horz" lIns="91440" tIns="45720" rIns="91440" bIns="45720" rtlCol="0" anchor="t">
            <a:normAutofit/>
          </a:bodyPr>
          <a:lstStyle/>
          <a:p>
            <a:pPr algn="just"/>
            <a:r>
              <a:rPr lang="en-US" sz="2600" b="1" dirty="0">
                <a:latin typeface="Times New Roman" pitchFamily="18" charset="0"/>
                <a:ea typeface="+mn-lt"/>
                <a:cs typeface="Times New Roman" pitchFamily="18" charset="0"/>
              </a:rPr>
              <a:t>CLS </a:t>
            </a:r>
            <a:r>
              <a:rPr lang="en-US" sz="2600" b="1" dirty="0" err="1">
                <a:latin typeface="Times New Roman" pitchFamily="18" charset="0"/>
                <a:ea typeface="+mn-lt"/>
                <a:cs typeface="Times New Roman" pitchFamily="18" charset="0"/>
              </a:rPr>
              <a:t>chẩn</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đoán</a:t>
            </a:r>
            <a:r>
              <a:rPr lang="en-US" sz="2600" b="1"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nội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soi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toàn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bộ</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khung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đại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trực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tràng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bằng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ống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mềm</a:t>
            </a:r>
            <a:r>
              <a:rPr lang="en-US" sz="2600" dirty="0">
                <a:latin typeface="Times New Roman" pitchFamily="18" charset="0"/>
                <a:ea typeface="+mn-lt"/>
                <a:cs typeface="Times New Roman" pitchFamily="18" charset="0"/>
              </a:rPr>
              <a:t>,</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sinh</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a:t>
            </a:r>
            <a:r>
              <a:rPr lang="en-US" sz="2600" smtClean="0">
                <a:latin typeface="Times New Roman" pitchFamily="18" charset="0"/>
                <a:ea typeface="+mn-lt"/>
                <a:cs typeface="Times New Roman" pitchFamily="18" charset="0"/>
              </a:rPr>
              <a:t>hiết</a:t>
            </a:r>
            <a:r>
              <a:rPr lang="en-US" sz="2600" dirty="0">
                <a:latin typeface="Times New Roman" pitchFamily="18" charset="0"/>
                <a:ea typeface="+mn-lt"/>
                <a:cs typeface="Times New Roman" pitchFamily="18" charset="0"/>
              </a:rPr>
              <a:t> + </a:t>
            </a:r>
            <a:r>
              <a:rPr lang="en-US" sz="2600" dirty="0" err="1">
                <a:latin typeface="Times New Roman" pitchFamily="18" charset="0"/>
                <a:ea typeface="+mn-lt"/>
                <a:cs typeface="Times New Roman" pitchFamily="18" charset="0"/>
              </a:rPr>
              <a:t>làm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giải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phẫu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siêu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âm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hạch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bẹn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siêu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âm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bụng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chậu</a:t>
            </a:r>
          </a:p>
          <a:p>
            <a:pPr algn="just"/>
            <a:r>
              <a:rPr lang="en-US" sz="2600" b="1" dirty="0">
                <a:latin typeface="Times New Roman" pitchFamily="18" charset="0"/>
                <a:ea typeface="+mn-lt"/>
                <a:cs typeface="Times New Roman" pitchFamily="18" charset="0"/>
              </a:rPr>
              <a:t>CLS </a:t>
            </a:r>
            <a:r>
              <a:rPr lang="en-US" sz="2600" b="1" dirty="0" err="1">
                <a:latin typeface="Times New Roman" pitchFamily="18" charset="0"/>
                <a:ea typeface="+mn-lt"/>
                <a:cs typeface="Times New Roman" pitchFamily="18" charset="0"/>
              </a:rPr>
              <a:t>thường</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quy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thức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glucose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BUN, </a:t>
            </a:r>
            <a:r>
              <a:rPr lang="en-US" sz="2600" dirty="0" err="1">
                <a:latin typeface="Times New Roman" pitchFamily="18" charset="0"/>
                <a:ea typeface="+mn-lt"/>
                <a:cs typeface="Times New Roman" pitchFamily="18" charset="0"/>
              </a:rPr>
              <a:t>creatinin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AST, ALT, TQ, TCK, </a:t>
            </a:r>
            <a:r>
              <a:rPr lang="en-US" sz="2600" dirty="0" err="1">
                <a:latin typeface="Times New Roman" pitchFamily="18" charset="0"/>
                <a:ea typeface="+mn-lt"/>
                <a:cs typeface="Times New Roman" pitchFamily="18" charset="0"/>
              </a:rPr>
              <a:t>nhóm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a:t>
            </a:r>
          </a:p>
        </p:txBody>
      </p:sp>
      <p:sp>
        <p:nvSpPr>
          <p:cNvPr id="4" name="Mũi tên: Hình ngũ giác 3">
            <a:extLst>
              <a:ext uri="{FF2B5EF4-FFF2-40B4-BE49-F238E27FC236}">
                <a16:creationId xmlns:a16="http://schemas.microsoft.com/office/drawing/2014/main" xmlns="" id="{CEB9517E-EE60-4DEE-B22F-3D82E4D4E720}"/>
              </a:ext>
            </a:extLst>
          </p:cNvPr>
          <p:cNvSpPr/>
          <p:nvPr/>
        </p:nvSpPr>
        <p:spPr>
          <a:xfrm>
            <a:off x="838199" y="666750"/>
            <a:ext cx="5344887"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ĐỀ NGHỊ CLS</a:t>
            </a:r>
          </a:p>
        </p:txBody>
      </p:sp>
      <p:sp>
        <p:nvSpPr>
          <p:cNvPr id="5" name="Mũi tên: Hình ngũ giác 4">
            <a:extLst>
              <a:ext uri="{FF2B5EF4-FFF2-40B4-BE49-F238E27FC236}">
                <a16:creationId xmlns:a16="http://schemas.microsoft.com/office/drawing/2014/main" xmlns="" id="{7A153BFB-64F0-4FA9-B799-D5FFFBF58A8C}"/>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a:t>
            </a:r>
          </a:p>
        </p:txBody>
      </p:sp>
    </p:spTree>
    <p:extLst>
      <p:ext uri="{BB962C8B-B14F-4D97-AF65-F5344CB8AC3E}">
        <p14:creationId xmlns:p14="http://schemas.microsoft.com/office/powerpoint/2010/main" xmlns="" val="55225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XII. BIỆN LUẬN CLS</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08766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II. LÝ DO NHẬP VIỆN</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9675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851647" y="1543237"/>
            <a:ext cx="10515600" cy="4351338"/>
          </a:xfrm>
        </p:spPr>
        <p:txBody>
          <a:bodyPr vert="horz" lIns="91440" tIns="45720" rIns="91440" bIns="45720" rtlCol="0" anchor="t">
            <a:noAutofit/>
          </a:bodyPr>
          <a:lstStyle/>
          <a:p>
            <a:pPr>
              <a:buNone/>
            </a:pPr>
            <a:r>
              <a:rPr lang="en-US" sz="2000" b="1" u="sng" smtClean="0">
                <a:ea typeface="+mn-lt"/>
                <a:cs typeface="+mn-lt"/>
              </a:rPr>
              <a:t>1. Nội</a:t>
            </a:r>
            <a:r>
              <a:rPr lang="en-US" sz="2000" b="1" u="sng" dirty="0">
                <a:ea typeface="+mn-lt"/>
                <a:cs typeface="+mn-lt"/>
              </a:rPr>
              <a:t> </a:t>
            </a:r>
            <a:r>
              <a:rPr lang="en-US" sz="2000" b="1" u="sng" dirty="0" err="1">
                <a:ea typeface="+mn-lt"/>
                <a:cs typeface="+mn-lt"/>
              </a:rPr>
              <a:t>soi</a:t>
            </a:r>
            <a:r>
              <a:rPr lang="en-US" sz="2000" b="1" u="sng" dirty="0">
                <a:ea typeface="+mn-lt"/>
                <a:cs typeface="+mn-lt"/>
              </a:rPr>
              <a:t> </a:t>
            </a:r>
            <a:r>
              <a:rPr lang="en-US" sz="2000" b="1" u="sng" dirty="0" err="1">
                <a:ea typeface="+mn-lt"/>
                <a:cs typeface="+mn-lt"/>
              </a:rPr>
              <a:t>toàn</a:t>
            </a:r>
            <a:r>
              <a:rPr lang="en-US" sz="2000" b="1" u="sng" dirty="0">
                <a:ea typeface="+mn-lt"/>
                <a:cs typeface="+mn-lt"/>
              </a:rPr>
              <a:t> </a:t>
            </a:r>
            <a:r>
              <a:rPr lang="en-US" sz="2000" b="1" u="sng" dirty="0" err="1">
                <a:ea typeface="+mn-lt"/>
                <a:cs typeface="+mn-lt"/>
              </a:rPr>
              <a:t>bộ</a:t>
            </a:r>
            <a:r>
              <a:rPr lang="en-US" sz="2000" b="1" u="sng" dirty="0">
                <a:ea typeface="+mn-lt"/>
                <a:cs typeface="+mn-lt"/>
              </a:rPr>
              <a:t> </a:t>
            </a:r>
            <a:r>
              <a:rPr lang="en-US" sz="2000" b="1" u="sng" dirty="0" err="1">
                <a:ea typeface="+mn-lt"/>
                <a:cs typeface="+mn-lt"/>
              </a:rPr>
              <a:t>đại</a:t>
            </a:r>
            <a:r>
              <a:rPr lang="en-US" sz="2000" b="1" u="sng" dirty="0">
                <a:ea typeface="+mn-lt"/>
                <a:cs typeface="+mn-lt"/>
              </a:rPr>
              <a:t> </a:t>
            </a:r>
            <a:r>
              <a:rPr lang="en-US" sz="2000" b="1" u="sng" dirty="0" err="1">
                <a:ea typeface="+mn-lt"/>
                <a:cs typeface="+mn-lt"/>
              </a:rPr>
              <a:t>trực</a:t>
            </a:r>
            <a:r>
              <a:rPr lang="en-US" sz="2000" b="1" u="sng" dirty="0">
                <a:ea typeface="+mn-lt"/>
                <a:cs typeface="+mn-lt"/>
              </a:rPr>
              <a:t> </a:t>
            </a:r>
            <a:r>
              <a:rPr lang="en-US" sz="2000" b="1" u="sng" dirty="0" err="1">
                <a:ea typeface="+mn-lt"/>
                <a:cs typeface="+mn-lt"/>
              </a:rPr>
              <a:t>tràng</a:t>
            </a:r>
            <a:r>
              <a:rPr lang="en-US" sz="2000" b="1" u="sng" dirty="0">
                <a:ea typeface="+mn-lt"/>
                <a:cs typeface="+mn-lt"/>
              </a:rPr>
              <a:t> </a:t>
            </a:r>
            <a:r>
              <a:rPr lang="en-US" sz="2000" b="1" u="sng" dirty="0" err="1">
                <a:ea typeface="+mn-lt"/>
                <a:cs typeface="+mn-lt"/>
              </a:rPr>
              <a:t>bằng</a:t>
            </a:r>
            <a:r>
              <a:rPr lang="en-US" sz="2000" b="1" u="sng" dirty="0">
                <a:ea typeface="+mn-lt"/>
                <a:cs typeface="+mn-lt"/>
              </a:rPr>
              <a:t> </a:t>
            </a:r>
            <a:r>
              <a:rPr lang="en-US" sz="2000" b="1" u="sng" dirty="0" err="1">
                <a:ea typeface="+mn-lt"/>
                <a:cs typeface="+mn-lt"/>
              </a:rPr>
              <a:t>ống</a:t>
            </a:r>
            <a:r>
              <a:rPr lang="en-US" sz="2000" b="1" u="sng" dirty="0">
                <a:ea typeface="+mn-lt"/>
                <a:cs typeface="+mn-lt"/>
              </a:rPr>
              <a:t> </a:t>
            </a:r>
            <a:r>
              <a:rPr lang="en-US" sz="2000" b="1" u="sng" dirty="0" err="1">
                <a:ea typeface="+mn-lt"/>
                <a:cs typeface="+mn-lt"/>
              </a:rPr>
              <a:t>mềm</a:t>
            </a:r>
            <a:r>
              <a:rPr lang="en-US" sz="2000" b="1" u="sng" dirty="0">
                <a:ea typeface="+mn-lt"/>
                <a:cs typeface="+mn-lt"/>
              </a:rPr>
              <a:t> </a:t>
            </a:r>
            <a:r>
              <a:rPr lang="en-US" sz="2000" b="1" u="sng" dirty="0" err="1">
                <a:ea typeface="+mn-lt"/>
                <a:cs typeface="+mn-lt"/>
              </a:rPr>
              <a:t>có</a:t>
            </a:r>
            <a:r>
              <a:rPr lang="en-US" sz="2000" b="1" u="sng" dirty="0">
                <a:ea typeface="+mn-lt"/>
                <a:cs typeface="+mn-lt"/>
              </a:rPr>
              <a:t> </a:t>
            </a:r>
            <a:r>
              <a:rPr lang="en-US" sz="2000" b="1" u="sng" dirty="0" err="1">
                <a:ea typeface="+mn-lt"/>
                <a:cs typeface="+mn-lt"/>
              </a:rPr>
              <a:t>gây</a:t>
            </a:r>
            <a:r>
              <a:rPr lang="en-US" sz="2000" b="1" u="sng" dirty="0">
                <a:ea typeface="+mn-lt"/>
                <a:cs typeface="+mn-lt"/>
              </a:rPr>
              <a:t> </a:t>
            </a:r>
            <a:r>
              <a:rPr lang="en-US" sz="2000" b="1" u="sng" dirty="0" err="1">
                <a:ea typeface="+mn-lt"/>
                <a:cs typeface="+mn-lt"/>
              </a:rPr>
              <a:t>mê</a:t>
            </a:r>
            <a:r>
              <a:rPr lang="en-US" sz="2000" b="1" u="sng" dirty="0">
                <a:ea typeface="+mn-lt"/>
                <a:cs typeface="+mn-lt"/>
              </a:rPr>
              <a:t>:</a:t>
            </a:r>
            <a:r>
              <a:rPr lang="en-US" sz="2000" b="1" dirty="0">
                <a:ea typeface="+mn-lt"/>
                <a:cs typeface="+mn-lt"/>
              </a:rPr>
              <a:t> </a:t>
            </a:r>
            <a:endParaRPr lang="en-US" sz="2000" dirty="0">
              <a:ea typeface="+mn-lt"/>
              <a:cs typeface="+mn-lt"/>
            </a:endParaRPr>
          </a:p>
          <a:p>
            <a:pPr>
              <a:buFont typeface="Arial"/>
              <a:buChar char="•"/>
            </a:pPr>
            <a:r>
              <a:rPr lang="en-US" sz="2000" dirty="0">
                <a:ea typeface="+mn-lt"/>
                <a:cs typeface="+mn-lt"/>
              </a:rPr>
              <a:t>Hậu </a:t>
            </a:r>
            <a:r>
              <a:rPr lang="en-US" sz="2000" dirty="0" err="1">
                <a:ea typeface="+mn-lt"/>
                <a:cs typeface="+mn-lt"/>
              </a:rPr>
              <a:t>môn</a:t>
            </a:r>
            <a:r>
              <a:rPr lang="en-US" sz="2000" dirty="0">
                <a:ea typeface="+mn-lt"/>
                <a:cs typeface="+mn-lt"/>
              </a:rPr>
              <a:t>: </a:t>
            </a:r>
            <a:r>
              <a:rPr lang="en-US" sz="2000" dirty="0" err="1">
                <a:ea typeface="+mn-lt"/>
                <a:cs typeface="+mn-lt"/>
              </a:rPr>
              <a:t>Cơ</a:t>
            </a:r>
            <a:r>
              <a:rPr lang="en-US" sz="2000" dirty="0">
                <a:ea typeface="+mn-lt"/>
                <a:cs typeface="+mn-lt"/>
              </a:rPr>
              <a:t> </a:t>
            </a:r>
            <a:r>
              <a:rPr lang="en-US" sz="2000" dirty="0" err="1">
                <a:ea typeface="+mn-lt"/>
                <a:cs typeface="+mn-lt"/>
              </a:rPr>
              <a:t>vòng</a:t>
            </a:r>
            <a:r>
              <a:rPr lang="en-US" sz="2000" dirty="0">
                <a:ea typeface="+mn-lt"/>
                <a:cs typeface="+mn-lt"/>
              </a:rPr>
              <a:t> co </a:t>
            </a:r>
            <a:r>
              <a:rPr lang="en-US" sz="2000" dirty="0" err="1">
                <a:ea typeface="+mn-lt"/>
                <a:cs typeface="+mn-lt"/>
              </a:rPr>
              <a:t>thắt</a:t>
            </a:r>
            <a:r>
              <a:rPr lang="en-US" sz="2000" dirty="0">
                <a:ea typeface="+mn-lt"/>
                <a:cs typeface="+mn-lt"/>
              </a:rPr>
              <a:t> </a:t>
            </a:r>
            <a:r>
              <a:rPr lang="en-US" sz="2000" dirty="0" err="1">
                <a:ea typeface="+mn-lt"/>
                <a:cs typeface="+mn-lt"/>
              </a:rPr>
              <a:t>tốt</a:t>
            </a:r>
          </a:p>
          <a:p>
            <a:pPr>
              <a:buFont typeface="Arial"/>
              <a:buChar char="•"/>
            </a:pPr>
            <a:r>
              <a:rPr lang="en-US" sz="2000" dirty="0" err="1">
                <a:ea typeface="+mn-lt"/>
                <a:cs typeface="+mn-lt"/>
              </a:rPr>
              <a:t>Trực</a:t>
            </a:r>
            <a:r>
              <a:rPr lang="en-US" sz="2000" dirty="0">
                <a:ea typeface="+mn-lt"/>
                <a:cs typeface="+mn-lt"/>
              </a:rPr>
              <a:t> </a:t>
            </a:r>
            <a:r>
              <a:rPr lang="en-US" sz="2000" dirty="0" err="1">
                <a:ea typeface="+mn-lt"/>
                <a:cs typeface="+mn-lt"/>
              </a:rPr>
              <a:t>tràng</a:t>
            </a:r>
            <a:r>
              <a:rPr lang="en-US" sz="2000" dirty="0">
                <a:ea typeface="+mn-lt"/>
                <a:cs typeface="+mn-lt"/>
              </a:rPr>
              <a:t>: </a:t>
            </a:r>
            <a:r>
              <a:rPr lang="en-US" sz="2000" dirty="0" err="1">
                <a:ea typeface="+mn-lt"/>
                <a:cs typeface="+mn-lt"/>
              </a:rPr>
              <a:t>cách</a:t>
            </a:r>
            <a:r>
              <a:rPr lang="en-US" sz="2000" dirty="0">
                <a:ea typeface="+mn-lt"/>
                <a:cs typeface="+mn-lt"/>
              </a:rPr>
              <a:t> </a:t>
            </a:r>
            <a:r>
              <a:rPr lang="en-US" sz="2000" dirty="0" err="1">
                <a:ea typeface="+mn-lt"/>
                <a:cs typeface="+mn-lt"/>
              </a:rPr>
              <a:t>bờ</a:t>
            </a:r>
            <a:r>
              <a:rPr lang="en-US" sz="2000" dirty="0">
                <a:ea typeface="+mn-lt"/>
                <a:cs typeface="+mn-lt"/>
              </a:rPr>
              <a:t> </a:t>
            </a:r>
            <a:r>
              <a:rPr lang="en-US" sz="2000" dirty="0" err="1">
                <a:ea typeface="+mn-lt"/>
                <a:cs typeface="+mn-lt"/>
              </a:rPr>
              <a:t>hậu</a:t>
            </a:r>
            <a:r>
              <a:rPr lang="en-US" sz="2000" dirty="0">
                <a:ea typeface="+mn-lt"/>
                <a:cs typeface="+mn-lt"/>
              </a:rPr>
              <a:t> </a:t>
            </a:r>
            <a:r>
              <a:rPr lang="en-US" sz="2000" dirty="0" err="1">
                <a:ea typeface="+mn-lt"/>
                <a:cs typeface="+mn-lt"/>
              </a:rPr>
              <a:t>môn</a:t>
            </a:r>
            <a:r>
              <a:rPr lang="en-US" sz="2000" dirty="0">
                <a:ea typeface="+mn-lt"/>
                <a:cs typeface="+mn-lt"/>
              </a:rPr>
              <a:t> #5-10cm </a:t>
            </a:r>
            <a:r>
              <a:rPr lang="en-US" sz="2000" dirty="0" err="1">
                <a:ea typeface="+mn-lt"/>
                <a:cs typeface="+mn-lt"/>
              </a:rPr>
              <a:t>có</a:t>
            </a:r>
            <a:r>
              <a:rPr lang="en-US" sz="2000" dirty="0">
                <a:ea typeface="+mn-lt"/>
                <a:cs typeface="+mn-lt"/>
              </a:rPr>
              <a:t> </a:t>
            </a:r>
            <a:r>
              <a:rPr lang="en-US" sz="2000" dirty="0" err="1">
                <a:ea typeface="+mn-lt"/>
                <a:cs typeface="+mn-lt"/>
              </a:rPr>
              <a:t>bướu</a:t>
            </a:r>
            <a:r>
              <a:rPr lang="en-US" sz="2000" dirty="0">
                <a:ea typeface="+mn-lt"/>
                <a:cs typeface="+mn-lt"/>
              </a:rPr>
              <a:t> </a:t>
            </a:r>
            <a:r>
              <a:rPr lang="en-US" sz="2000" dirty="0" err="1">
                <a:ea typeface="+mn-lt"/>
                <a:cs typeface="+mn-lt"/>
              </a:rPr>
              <a:t>sùi</a:t>
            </a:r>
            <a:r>
              <a:rPr lang="en-US" sz="2000" dirty="0">
                <a:ea typeface="+mn-lt"/>
                <a:cs typeface="+mn-lt"/>
              </a:rPr>
              <a:t>, </a:t>
            </a:r>
            <a:r>
              <a:rPr lang="en-US" sz="2000" dirty="0" err="1">
                <a:ea typeface="+mn-lt"/>
                <a:cs typeface="+mn-lt"/>
              </a:rPr>
              <a:t>chiếm</a:t>
            </a:r>
            <a:r>
              <a:rPr lang="en-US" sz="2000" dirty="0">
                <a:ea typeface="+mn-lt"/>
                <a:cs typeface="+mn-lt"/>
              </a:rPr>
              <a:t> 1⁄2 chu</a:t>
            </a:r>
          </a:p>
          <a:p>
            <a:pPr indent="0">
              <a:buNone/>
            </a:pPr>
            <a:r>
              <a:rPr lang="en-US" sz="2000" dirty="0">
                <a:ea typeface="+mn-lt"/>
                <a:cs typeface="+mn-lt"/>
              </a:rPr>
              <a:t>vi </a:t>
            </a:r>
            <a:r>
              <a:rPr lang="en-US" sz="2000" dirty="0" err="1">
                <a:ea typeface="+mn-lt"/>
                <a:cs typeface="+mn-lt"/>
              </a:rPr>
              <a:t>thành</a:t>
            </a:r>
            <a:r>
              <a:rPr lang="en-US" sz="2000" dirty="0">
                <a:ea typeface="+mn-lt"/>
                <a:cs typeface="+mn-lt"/>
              </a:rPr>
              <a:t>, </a:t>
            </a:r>
            <a:r>
              <a:rPr lang="en-US" sz="2000" dirty="0" err="1">
                <a:ea typeface="+mn-lt"/>
                <a:cs typeface="+mn-lt"/>
              </a:rPr>
              <a:t>ống</a:t>
            </a:r>
            <a:r>
              <a:rPr lang="en-US" sz="2000" dirty="0">
                <a:ea typeface="+mn-lt"/>
                <a:cs typeface="+mn-lt"/>
              </a:rPr>
              <a:t> </a:t>
            </a:r>
            <a:r>
              <a:rPr lang="en-US" sz="2000" dirty="0" err="1">
                <a:ea typeface="+mn-lt"/>
                <a:cs typeface="+mn-lt"/>
              </a:rPr>
              <a:t>soi</a:t>
            </a:r>
            <a:r>
              <a:rPr lang="en-US" sz="2000" dirty="0">
                <a:ea typeface="+mn-lt"/>
                <a:cs typeface="+mn-lt"/>
              </a:rPr>
              <a:t> </a:t>
            </a:r>
            <a:r>
              <a:rPr lang="en-US" sz="2000" dirty="0" err="1">
                <a:ea typeface="+mn-lt"/>
                <a:cs typeface="+mn-lt"/>
              </a:rPr>
              <a:t>còn</a:t>
            </a:r>
            <a:r>
              <a:rPr lang="en-US" sz="2000" dirty="0">
                <a:ea typeface="+mn-lt"/>
                <a:cs typeface="+mn-lt"/>
              </a:rPr>
              <a:t> qua </a:t>
            </a:r>
            <a:r>
              <a:rPr lang="en-US" sz="2000" dirty="0" err="1">
                <a:ea typeface="+mn-lt"/>
                <a:cs typeface="+mn-lt"/>
              </a:rPr>
              <a:t>được</a:t>
            </a:r>
            <a:r>
              <a:rPr lang="en-US" sz="2000" dirty="0">
                <a:ea typeface="+mn-lt"/>
                <a:cs typeface="+mn-lt"/>
              </a:rPr>
              <a:t>, </a:t>
            </a:r>
            <a:r>
              <a:rPr lang="en-US" sz="2000" dirty="0" err="1">
                <a:ea typeface="+mn-lt"/>
                <a:cs typeface="+mn-lt"/>
              </a:rPr>
              <a:t>sinh</a:t>
            </a:r>
            <a:r>
              <a:rPr lang="en-US" sz="2000" dirty="0">
                <a:ea typeface="+mn-lt"/>
                <a:cs typeface="+mn-lt"/>
              </a:rPr>
              <a:t> </a:t>
            </a:r>
            <a:r>
              <a:rPr lang="en-US" sz="2000" dirty="0" err="1">
                <a:ea typeface="+mn-lt"/>
                <a:cs typeface="+mn-lt"/>
              </a:rPr>
              <a:t>thiết</a:t>
            </a:r>
          </a:p>
          <a:p>
            <a:pPr>
              <a:buFont typeface="Arial"/>
              <a:buChar char="•"/>
            </a:pPr>
            <a:r>
              <a:rPr lang="en-US" sz="2000" dirty="0" err="1">
                <a:ea typeface="+mn-lt"/>
                <a:cs typeface="+mn-lt"/>
              </a:rPr>
              <a:t>Đại</a:t>
            </a:r>
            <a:r>
              <a:rPr lang="en-US" sz="2000" dirty="0">
                <a:ea typeface="+mn-lt"/>
                <a:cs typeface="+mn-lt"/>
              </a:rPr>
              <a:t> </a:t>
            </a:r>
            <a:r>
              <a:rPr lang="en-US" sz="2000" dirty="0" err="1">
                <a:ea typeface="+mn-lt"/>
                <a:cs typeface="+mn-lt"/>
              </a:rPr>
              <a:t>tràng</a:t>
            </a:r>
            <a:r>
              <a:rPr lang="en-US" sz="2000" dirty="0">
                <a:ea typeface="+mn-lt"/>
                <a:cs typeface="+mn-lt"/>
              </a:rPr>
              <a:t> sigma: </a:t>
            </a:r>
            <a:r>
              <a:rPr lang="en-US" sz="2000" dirty="0" err="1">
                <a:ea typeface="+mn-lt"/>
                <a:cs typeface="+mn-lt"/>
              </a:rPr>
              <a:t>bình</a:t>
            </a:r>
            <a:r>
              <a:rPr lang="en-US" sz="2000" dirty="0">
                <a:ea typeface="+mn-lt"/>
                <a:cs typeface="+mn-lt"/>
              </a:rPr>
              <a:t> </a:t>
            </a:r>
            <a:r>
              <a:rPr lang="en-US" sz="2000" dirty="0" err="1">
                <a:ea typeface="+mn-lt"/>
                <a:cs typeface="+mn-lt"/>
              </a:rPr>
              <a:t>thường</a:t>
            </a:r>
          </a:p>
          <a:p>
            <a:pPr>
              <a:buFont typeface="Arial"/>
              <a:buChar char="•"/>
            </a:pPr>
            <a:r>
              <a:rPr lang="en-US" sz="2000" dirty="0" err="1">
                <a:ea typeface="+mn-lt"/>
                <a:cs typeface="+mn-lt"/>
              </a:rPr>
              <a:t>Đại</a:t>
            </a:r>
            <a:r>
              <a:rPr lang="en-US" sz="2000" dirty="0">
                <a:ea typeface="+mn-lt"/>
                <a:cs typeface="+mn-lt"/>
              </a:rPr>
              <a:t> </a:t>
            </a:r>
            <a:r>
              <a:rPr lang="en-US" sz="2000" dirty="0" err="1">
                <a:ea typeface="+mn-lt"/>
                <a:cs typeface="+mn-lt"/>
              </a:rPr>
              <a:t>trành</a:t>
            </a:r>
            <a:r>
              <a:rPr lang="en-US" sz="2000" dirty="0">
                <a:ea typeface="+mn-lt"/>
                <a:cs typeface="+mn-lt"/>
              </a:rPr>
              <a:t> </a:t>
            </a:r>
            <a:r>
              <a:rPr lang="en-US" sz="2000" dirty="0" err="1">
                <a:ea typeface="+mn-lt"/>
                <a:cs typeface="+mn-lt"/>
              </a:rPr>
              <a:t>xuống</a:t>
            </a:r>
            <a:r>
              <a:rPr lang="en-US" sz="2000" dirty="0">
                <a:ea typeface="+mn-lt"/>
                <a:cs typeface="+mn-lt"/>
              </a:rPr>
              <a:t>: </a:t>
            </a:r>
            <a:r>
              <a:rPr lang="en-US" sz="2000" dirty="0" err="1">
                <a:ea typeface="+mn-lt"/>
                <a:cs typeface="+mn-lt"/>
              </a:rPr>
              <a:t>bình</a:t>
            </a:r>
            <a:r>
              <a:rPr lang="en-US" sz="2000" dirty="0">
                <a:ea typeface="+mn-lt"/>
                <a:cs typeface="+mn-lt"/>
              </a:rPr>
              <a:t> </a:t>
            </a:r>
            <a:r>
              <a:rPr lang="en-US" sz="2000" dirty="0" err="1">
                <a:ea typeface="+mn-lt"/>
                <a:cs typeface="+mn-lt"/>
              </a:rPr>
              <a:t>thường</a:t>
            </a:r>
          </a:p>
          <a:p>
            <a:pPr>
              <a:buFont typeface="Arial"/>
              <a:buChar char="•"/>
            </a:pPr>
            <a:r>
              <a:rPr lang="en-US" sz="2000" dirty="0" err="1">
                <a:ea typeface="+mn-lt"/>
                <a:cs typeface="+mn-lt"/>
              </a:rPr>
              <a:t>Góc</a:t>
            </a:r>
            <a:r>
              <a:rPr lang="en-US" sz="2000" dirty="0">
                <a:ea typeface="+mn-lt"/>
                <a:cs typeface="+mn-lt"/>
              </a:rPr>
              <a:t> </a:t>
            </a:r>
            <a:r>
              <a:rPr lang="en-US" sz="2000" dirty="0" err="1">
                <a:ea typeface="+mn-lt"/>
                <a:cs typeface="+mn-lt"/>
              </a:rPr>
              <a:t>lách</a:t>
            </a:r>
            <a:r>
              <a:rPr lang="en-US" sz="2000" dirty="0">
                <a:ea typeface="+mn-lt"/>
                <a:cs typeface="+mn-lt"/>
              </a:rPr>
              <a:t>: </a:t>
            </a:r>
            <a:r>
              <a:rPr lang="en-US" sz="2000" dirty="0" err="1">
                <a:ea typeface="+mn-lt"/>
                <a:cs typeface="+mn-lt"/>
              </a:rPr>
              <a:t>bình</a:t>
            </a:r>
            <a:r>
              <a:rPr lang="en-US" sz="2000" dirty="0">
                <a:ea typeface="+mn-lt"/>
                <a:cs typeface="+mn-lt"/>
              </a:rPr>
              <a:t> </a:t>
            </a:r>
            <a:r>
              <a:rPr lang="en-US" sz="2000" dirty="0" err="1">
                <a:ea typeface="+mn-lt"/>
                <a:cs typeface="+mn-lt"/>
              </a:rPr>
              <a:t>thường</a:t>
            </a:r>
          </a:p>
          <a:p>
            <a:pPr>
              <a:buFont typeface="Arial"/>
              <a:buChar char="•"/>
            </a:pPr>
            <a:r>
              <a:rPr lang="en-US" sz="2000" dirty="0" err="1">
                <a:ea typeface="+mn-lt"/>
                <a:cs typeface="+mn-lt"/>
              </a:rPr>
              <a:t>Đại</a:t>
            </a:r>
            <a:r>
              <a:rPr lang="en-US" sz="2000" dirty="0">
                <a:ea typeface="+mn-lt"/>
                <a:cs typeface="+mn-lt"/>
              </a:rPr>
              <a:t> </a:t>
            </a:r>
            <a:r>
              <a:rPr lang="en-US" sz="2000" dirty="0" err="1">
                <a:ea typeface="+mn-lt"/>
                <a:cs typeface="+mn-lt"/>
              </a:rPr>
              <a:t>tràng</a:t>
            </a:r>
            <a:r>
              <a:rPr lang="en-US" sz="2000" dirty="0">
                <a:ea typeface="+mn-lt"/>
                <a:cs typeface="+mn-lt"/>
              </a:rPr>
              <a:t> </a:t>
            </a:r>
            <a:r>
              <a:rPr lang="en-US" sz="2000" dirty="0" err="1">
                <a:ea typeface="+mn-lt"/>
                <a:cs typeface="+mn-lt"/>
              </a:rPr>
              <a:t>ngang</a:t>
            </a:r>
            <a:r>
              <a:rPr lang="en-US" sz="2000" dirty="0">
                <a:ea typeface="+mn-lt"/>
                <a:cs typeface="+mn-lt"/>
              </a:rPr>
              <a:t>: </a:t>
            </a:r>
            <a:r>
              <a:rPr lang="en-US" sz="2000" dirty="0" err="1">
                <a:ea typeface="+mn-lt"/>
                <a:cs typeface="+mn-lt"/>
              </a:rPr>
              <a:t>bình</a:t>
            </a:r>
            <a:r>
              <a:rPr lang="en-US" sz="2000" dirty="0">
                <a:ea typeface="+mn-lt"/>
                <a:cs typeface="+mn-lt"/>
              </a:rPr>
              <a:t> </a:t>
            </a:r>
            <a:r>
              <a:rPr lang="en-US" sz="2000" dirty="0" err="1">
                <a:ea typeface="+mn-lt"/>
                <a:cs typeface="+mn-lt"/>
              </a:rPr>
              <a:t>thường</a:t>
            </a:r>
          </a:p>
          <a:p>
            <a:pPr>
              <a:buFont typeface="Arial"/>
              <a:buChar char="•"/>
            </a:pPr>
            <a:r>
              <a:rPr lang="en-US" sz="2000" dirty="0" err="1">
                <a:ea typeface="+mn-lt"/>
                <a:cs typeface="+mn-lt"/>
              </a:rPr>
              <a:t>Góc</a:t>
            </a:r>
            <a:r>
              <a:rPr lang="en-US" sz="2000" dirty="0">
                <a:ea typeface="+mn-lt"/>
                <a:cs typeface="+mn-lt"/>
              </a:rPr>
              <a:t> </a:t>
            </a:r>
            <a:r>
              <a:rPr lang="en-US" sz="2000" dirty="0" err="1">
                <a:ea typeface="+mn-lt"/>
                <a:cs typeface="+mn-lt"/>
              </a:rPr>
              <a:t>gan</a:t>
            </a:r>
            <a:r>
              <a:rPr lang="en-US" sz="2000" dirty="0">
                <a:ea typeface="+mn-lt"/>
                <a:cs typeface="+mn-lt"/>
              </a:rPr>
              <a:t>: </a:t>
            </a:r>
            <a:r>
              <a:rPr lang="en-US" sz="2000" dirty="0" err="1">
                <a:ea typeface="+mn-lt"/>
                <a:cs typeface="+mn-lt"/>
              </a:rPr>
              <a:t>bình</a:t>
            </a:r>
            <a:r>
              <a:rPr lang="en-US" sz="2000" dirty="0">
                <a:ea typeface="+mn-lt"/>
                <a:cs typeface="+mn-lt"/>
              </a:rPr>
              <a:t> </a:t>
            </a:r>
            <a:r>
              <a:rPr lang="en-US" sz="2000" dirty="0" err="1">
                <a:ea typeface="+mn-lt"/>
                <a:cs typeface="+mn-lt"/>
              </a:rPr>
              <a:t>thường</a:t>
            </a:r>
          </a:p>
          <a:p>
            <a:pPr>
              <a:buFont typeface="Arial"/>
              <a:buChar char="•"/>
            </a:pPr>
            <a:r>
              <a:rPr lang="en-US" sz="2000" dirty="0" err="1">
                <a:ea typeface="+mn-lt"/>
                <a:cs typeface="+mn-lt"/>
              </a:rPr>
              <a:t>Đại</a:t>
            </a:r>
            <a:r>
              <a:rPr lang="en-US" sz="2000" dirty="0">
                <a:ea typeface="+mn-lt"/>
                <a:cs typeface="+mn-lt"/>
              </a:rPr>
              <a:t> </a:t>
            </a:r>
            <a:r>
              <a:rPr lang="en-US" sz="2000" dirty="0" err="1">
                <a:ea typeface="+mn-lt"/>
                <a:cs typeface="+mn-lt"/>
              </a:rPr>
              <a:t>tràng</a:t>
            </a:r>
            <a:r>
              <a:rPr lang="en-US" sz="2000" dirty="0">
                <a:ea typeface="+mn-lt"/>
                <a:cs typeface="+mn-lt"/>
              </a:rPr>
              <a:t> </a:t>
            </a:r>
            <a:r>
              <a:rPr lang="en-US" sz="2000" dirty="0" err="1">
                <a:ea typeface="+mn-lt"/>
                <a:cs typeface="+mn-lt"/>
              </a:rPr>
              <a:t>lên</a:t>
            </a:r>
            <a:r>
              <a:rPr lang="en-US" sz="2000" dirty="0">
                <a:ea typeface="+mn-lt"/>
                <a:cs typeface="+mn-lt"/>
              </a:rPr>
              <a:t>: </a:t>
            </a:r>
            <a:r>
              <a:rPr lang="en-US" sz="2000" dirty="0" err="1">
                <a:ea typeface="+mn-lt"/>
                <a:cs typeface="+mn-lt"/>
              </a:rPr>
              <a:t>bình</a:t>
            </a:r>
            <a:r>
              <a:rPr lang="en-US" sz="2000" dirty="0">
                <a:ea typeface="+mn-lt"/>
                <a:cs typeface="+mn-lt"/>
              </a:rPr>
              <a:t> </a:t>
            </a:r>
            <a:r>
              <a:rPr lang="en-US" sz="2000" dirty="0" err="1">
                <a:ea typeface="+mn-lt"/>
                <a:cs typeface="+mn-lt"/>
              </a:rPr>
              <a:t>thường</a:t>
            </a:r>
          </a:p>
          <a:p>
            <a:pPr>
              <a:buFont typeface="Arial"/>
              <a:buChar char="•"/>
            </a:pPr>
            <a:r>
              <a:rPr lang="en-US" sz="2000" dirty="0">
                <a:ea typeface="+mn-lt"/>
                <a:cs typeface="+mn-lt"/>
              </a:rPr>
              <a:t>Manh </a:t>
            </a:r>
            <a:r>
              <a:rPr lang="en-US" sz="2000" dirty="0" err="1">
                <a:ea typeface="+mn-lt"/>
                <a:cs typeface="+mn-lt"/>
              </a:rPr>
              <a:t>tràng</a:t>
            </a:r>
            <a:r>
              <a:rPr lang="en-US" sz="2000" dirty="0">
                <a:ea typeface="+mn-lt"/>
                <a:cs typeface="+mn-lt"/>
              </a:rPr>
              <a:t>: </a:t>
            </a:r>
            <a:r>
              <a:rPr lang="en-US" sz="2000" dirty="0" err="1">
                <a:ea typeface="+mn-lt"/>
                <a:cs typeface="+mn-lt"/>
              </a:rPr>
              <a:t>bình</a:t>
            </a:r>
            <a:r>
              <a:rPr lang="en-US" sz="2000" dirty="0">
                <a:ea typeface="+mn-lt"/>
                <a:cs typeface="+mn-lt"/>
              </a:rPr>
              <a:t> </a:t>
            </a:r>
            <a:r>
              <a:rPr lang="en-US" sz="2000" dirty="0" err="1">
                <a:ea typeface="+mn-lt"/>
                <a:cs typeface="+mn-lt"/>
              </a:rPr>
              <a:t>thường</a:t>
            </a:r>
          </a:p>
          <a:p>
            <a:pPr>
              <a:buFont typeface="Arial"/>
              <a:buChar char="•"/>
            </a:pPr>
            <a:r>
              <a:rPr lang="en-US" sz="2000" dirty="0">
                <a:ea typeface="+mn-lt"/>
                <a:cs typeface="+mn-lt"/>
              </a:rPr>
              <a:t>Van Bauhin: </a:t>
            </a:r>
            <a:r>
              <a:rPr lang="en-US" sz="2000" dirty="0" err="1">
                <a:ea typeface="+mn-lt"/>
                <a:cs typeface="+mn-lt"/>
              </a:rPr>
              <a:t>bình</a:t>
            </a:r>
            <a:r>
              <a:rPr lang="en-US" sz="2000" dirty="0">
                <a:ea typeface="+mn-lt"/>
                <a:cs typeface="+mn-lt"/>
              </a:rPr>
              <a:t> </a:t>
            </a:r>
            <a:r>
              <a:rPr lang="en-US" sz="2000" dirty="0" err="1">
                <a:ea typeface="+mn-lt"/>
                <a:cs typeface="+mn-lt"/>
              </a:rPr>
              <a:t>thường</a:t>
            </a:r>
          </a:p>
          <a:p>
            <a:pPr marL="0" indent="0" algn="just">
              <a:buNone/>
            </a:pPr>
            <a:r>
              <a:rPr lang="en-US" sz="2000" b="1" dirty="0">
                <a:ea typeface="+mn-lt"/>
                <a:cs typeface="+mn-lt"/>
              </a:rPr>
              <a:t>KẾT LUẬN:</a:t>
            </a:r>
            <a:r>
              <a:rPr lang="en-US" sz="2000" dirty="0">
                <a:ea typeface="+mn-lt"/>
                <a:cs typeface="+mn-lt"/>
              </a:rPr>
              <a:t> Theo </a:t>
            </a:r>
            <a:r>
              <a:rPr lang="en-US" sz="2000" dirty="0" err="1">
                <a:ea typeface="+mn-lt"/>
                <a:cs typeface="+mn-lt"/>
              </a:rPr>
              <a:t>dõi</a:t>
            </a:r>
            <a:r>
              <a:rPr lang="en-US" sz="2000" dirty="0">
                <a:ea typeface="+mn-lt"/>
                <a:cs typeface="+mn-lt"/>
              </a:rPr>
              <a:t> </a:t>
            </a:r>
            <a:r>
              <a:rPr lang="en-US" sz="2000" dirty="0" err="1">
                <a:ea typeface="+mn-lt"/>
                <a:cs typeface="+mn-lt"/>
              </a:rPr>
              <a:t>ung</a:t>
            </a:r>
            <a:r>
              <a:rPr lang="en-US" sz="2000" dirty="0">
                <a:ea typeface="+mn-lt"/>
                <a:cs typeface="+mn-lt"/>
              </a:rPr>
              <a:t> </a:t>
            </a:r>
            <a:r>
              <a:rPr lang="en-US" sz="2000" dirty="0" err="1">
                <a:ea typeface="+mn-lt"/>
                <a:cs typeface="+mn-lt"/>
              </a:rPr>
              <a:t>thư</a:t>
            </a:r>
            <a:r>
              <a:rPr lang="en-US" sz="2000" dirty="0">
                <a:ea typeface="+mn-lt"/>
                <a:cs typeface="+mn-lt"/>
              </a:rPr>
              <a:t> </a:t>
            </a:r>
            <a:r>
              <a:rPr lang="en-US" sz="2000" dirty="0" err="1">
                <a:ea typeface="+mn-lt"/>
                <a:cs typeface="+mn-lt"/>
              </a:rPr>
              <a:t>trực</a:t>
            </a:r>
            <a:r>
              <a:rPr lang="en-US" sz="2000" dirty="0">
                <a:ea typeface="+mn-lt"/>
                <a:cs typeface="+mn-lt"/>
              </a:rPr>
              <a:t> </a:t>
            </a:r>
            <a:r>
              <a:rPr lang="en-US" sz="2000" dirty="0" err="1">
                <a:ea typeface="+mn-lt"/>
                <a:cs typeface="+mn-lt"/>
              </a:rPr>
              <a:t>tràng</a:t>
            </a:r>
            <a:endParaRPr lang="en-US" sz="2000" dirty="0" err="1"/>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Tree>
    <p:extLst>
      <p:ext uri="{BB962C8B-B14F-4D97-AF65-F5344CB8AC3E}">
        <p14:creationId xmlns:p14="http://schemas.microsoft.com/office/powerpoint/2010/main" xmlns="" val="801683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838199" y="1433512"/>
            <a:ext cx="10515600" cy="4351338"/>
          </a:xfrm>
        </p:spPr>
        <p:txBody>
          <a:bodyPr>
            <a:normAutofit/>
          </a:bodyPr>
          <a:lstStyle/>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pic>
        <p:nvPicPr>
          <p:cNvPr id="8" name="Hình ảnh 8" descr="Ảnh có chứa văn bản&#10;&#10;Mô tả được tự động tạo">
            <a:extLst>
              <a:ext uri="{FF2B5EF4-FFF2-40B4-BE49-F238E27FC236}">
                <a16:creationId xmlns:a16="http://schemas.microsoft.com/office/drawing/2014/main" xmlns="" id="{34036266-3A40-41B3-80E9-B802776BAC7C}"/>
              </a:ext>
            </a:extLst>
          </p:cNvPr>
          <p:cNvPicPr>
            <a:picLocks noChangeAspect="1"/>
          </p:cNvPicPr>
          <p:nvPr/>
        </p:nvPicPr>
        <p:blipFill rotWithShape="1">
          <a:blip r:embed="rId2"/>
          <a:srcRect l="17801" t="39764" r="7522" b="45450"/>
          <a:stretch/>
        </p:blipFill>
        <p:spPr>
          <a:xfrm>
            <a:off x="382438" y="2045899"/>
            <a:ext cx="11695760" cy="3114367"/>
          </a:xfrm>
          <a:prstGeom prst="rect">
            <a:avLst/>
          </a:prstGeom>
        </p:spPr>
      </p:pic>
    </p:spTree>
    <p:extLst>
      <p:ext uri="{BB962C8B-B14F-4D97-AF65-F5344CB8AC3E}">
        <p14:creationId xmlns:p14="http://schemas.microsoft.com/office/powerpoint/2010/main" xmlns="" val="2355484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p:txBody>
          <a:bodyPr vert="horz" lIns="91440" tIns="45720" rIns="91440" bIns="45720" rtlCol="0" anchor="t">
            <a:normAutofit/>
          </a:bodyPr>
          <a:lstStyle/>
          <a:p>
            <a:pPr>
              <a:buNone/>
            </a:pPr>
            <a:r>
              <a:rPr lang="en-US" sz="2600" b="1" u="sng" dirty="0">
                <a:latin typeface="Times New Roman" pitchFamily="18" charset="0"/>
                <a:cs typeface="Times New Roman" pitchFamily="18" charset="0"/>
              </a:rPr>
              <a:t>2.</a:t>
            </a:r>
            <a:r>
              <a:rPr lang="en-US" sz="2600" b="1" u="sng" dirty="0">
                <a:latin typeface="Times New Roman" pitchFamily="18" charset="0"/>
                <a:ea typeface="+mn-lt"/>
                <a:cs typeface="Times New Roman" pitchFamily="18" charset="0"/>
              </a:rPr>
              <a:t> </a:t>
            </a:r>
            <a:r>
              <a:rPr lang="en-US" sz="2600" b="1" u="sng" dirty="0" err="1">
                <a:latin typeface="Times New Roman" pitchFamily="18" charset="0"/>
                <a:ea typeface="+mn-lt"/>
                <a:cs typeface="Times New Roman" pitchFamily="18" charset="0"/>
              </a:rPr>
              <a:t>Kết</a:t>
            </a:r>
            <a:r>
              <a:rPr lang="en-US" sz="2600" b="1" u="sng" dirty="0">
                <a:latin typeface="Times New Roman" pitchFamily="18" charset="0"/>
                <a:ea typeface="+mn-lt"/>
                <a:cs typeface="Times New Roman" pitchFamily="18" charset="0"/>
              </a:rPr>
              <a:t> </a:t>
            </a:r>
            <a:r>
              <a:rPr lang="en-US" sz="2600" b="1" u="sng" dirty="0" err="1">
                <a:latin typeface="Times New Roman" pitchFamily="18" charset="0"/>
                <a:ea typeface="+mn-lt"/>
                <a:cs typeface="Times New Roman" pitchFamily="18" charset="0"/>
              </a:rPr>
              <a:t>quả</a:t>
            </a:r>
            <a:r>
              <a:rPr lang="en-US" sz="2600" b="1" u="sng" dirty="0">
                <a:latin typeface="Times New Roman" pitchFamily="18" charset="0"/>
                <a:ea typeface="+mn-lt"/>
                <a:cs typeface="Times New Roman" pitchFamily="18" charset="0"/>
              </a:rPr>
              <a:t> </a:t>
            </a:r>
            <a:r>
              <a:rPr lang="en-US" sz="2600" b="1" u="sng" dirty="0" err="1">
                <a:latin typeface="Times New Roman" pitchFamily="18" charset="0"/>
                <a:ea typeface="+mn-lt"/>
                <a:cs typeface="Times New Roman" pitchFamily="18" charset="0"/>
              </a:rPr>
              <a:t>giải</a:t>
            </a:r>
            <a:r>
              <a:rPr lang="en-US" sz="2600" b="1" u="sng" dirty="0">
                <a:latin typeface="Times New Roman" pitchFamily="18" charset="0"/>
                <a:ea typeface="+mn-lt"/>
                <a:cs typeface="Times New Roman" pitchFamily="18" charset="0"/>
              </a:rPr>
              <a:t> </a:t>
            </a:r>
            <a:r>
              <a:rPr lang="en-US" sz="2600" b="1" u="sng" dirty="0" err="1">
                <a:latin typeface="Times New Roman" pitchFamily="18" charset="0"/>
                <a:ea typeface="+mn-lt"/>
                <a:cs typeface="Times New Roman" pitchFamily="18" charset="0"/>
              </a:rPr>
              <a:t>phẫu</a:t>
            </a:r>
            <a:r>
              <a:rPr lang="en-US" sz="2600" b="1" u="sng" dirty="0">
                <a:latin typeface="Times New Roman" pitchFamily="18" charset="0"/>
                <a:ea typeface="+mn-lt"/>
                <a:cs typeface="Times New Roman" pitchFamily="18" charset="0"/>
              </a:rPr>
              <a:t> </a:t>
            </a:r>
            <a:r>
              <a:rPr lang="en-US" sz="2600" b="1" u="sng" dirty="0" err="1">
                <a:latin typeface="Times New Roman" pitchFamily="18" charset="0"/>
                <a:ea typeface="+mn-lt"/>
                <a:cs typeface="Times New Roman" pitchFamily="18" charset="0"/>
              </a:rPr>
              <a:t>bệnh</a:t>
            </a:r>
            <a:r>
              <a:rPr lang="en-US" sz="2600" b="1" u="sng" dirty="0">
                <a:latin typeface="Times New Roman" pitchFamily="18" charset="0"/>
                <a:ea typeface="+mn-lt"/>
                <a:cs typeface="Times New Roman" pitchFamily="18" charset="0"/>
              </a:rPr>
              <a:t>:</a:t>
            </a:r>
          </a:p>
          <a:p>
            <a:pPr indent="0">
              <a:buNone/>
            </a:pPr>
            <a:r>
              <a:rPr lang="en-US" sz="2600" dirty="0">
                <a:latin typeface="Times New Roman" pitchFamily="18" charset="0"/>
                <a:ea typeface="+mn-lt"/>
                <a:cs typeface="Times New Roman" pitchFamily="18" charset="0"/>
              </a:rPr>
              <a:t>Carcinoma </a:t>
            </a:r>
            <a:r>
              <a:rPr lang="en-US" sz="2600" dirty="0" err="1">
                <a:latin typeface="Times New Roman" pitchFamily="18" charset="0"/>
                <a:ea typeface="+mn-lt"/>
                <a:cs typeface="Times New Roman" pitchFamily="18" charset="0"/>
              </a:rPr>
              <a:t>tuyến</a:t>
            </a:r>
            <a:r>
              <a:rPr lang="en-US" sz="2600" dirty="0">
                <a:latin typeface="Times New Roman" pitchFamily="18" charset="0"/>
                <a:ea typeface="+mn-lt"/>
                <a:cs typeface="Times New Roman" pitchFamily="18" charset="0"/>
              </a:rPr>
              <a:t>, grade 2 (adenocarcinoma) </a:t>
            </a:r>
          </a:p>
          <a:p>
            <a:pPr>
              <a:buNone/>
            </a:pPr>
            <a:r>
              <a:rPr lang="en-US" sz="2600" dirty="0">
                <a:latin typeface="Times New Roman" pitchFamily="18" charset="0"/>
                <a:ea typeface="+mn-lt"/>
                <a:cs typeface="Times New Roman" pitchFamily="18" charset="0"/>
              </a:rPr>
              <a:t>Biện </a:t>
            </a:r>
            <a:r>
              <a:rPr lang="en-US" sz="2600" dirty="0" err="1">
                <a:latin typeface="Times New Roman" pitchFamily="18" charset="0"/>
                <a:ea typeface="+mn-lt"/>
                <a:cs typeface="Times New Roman" pitchFamily="18" charset="0"/>
              </a:rPr>
              <a:t>luận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kết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quả</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giải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phẫu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bệnh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xác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định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đây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là</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ung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trực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tràng</a:t>
            </a:r>
          </a:p>
          <a:p>
            <a:pPr>
              <a:buNone/>
            </a:pPr>
            <a:r>
              <a:rPr lang="en-US" sz="2600" dirty="0">
                <a:latin typeface="Times New Roman" pitchFamily="18" charset="0"/>
                <a:ea typeface="+mn-lt"/>
                <a:cs typeface="Times New Roman" pitchFamily="18" charset="0"/>
              </a:rPr>
              <a:t>-&gt;CLS </a:t>
            </a:r>
            <a:r>
              <a:rPr lang="en-US" sz="2600" dirty="0" err="1">
                <a:latin typeface="Times New Roman" pitchFamily="18" charset="0"/>
                <a:ea typeface="+mn-lt"/>
                <a:cs typeface="Times New Roman" pitchFamily="18" charset="0"/>
              </a:rPr>
              <a:t>đánh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giá</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giai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đoạn</a:t>
            </a:r>
            <a:r>
              <a:rPr lang="en-US" sz="2600" dirty="0">
                <a:latin typeface="Times New Roman" pitchFamily="18" charset="0"/>
                <a:ea typeface="+mn-lt"/>
                <a:cs typeface="Times New Roman" pitchFamily="18" charset="0"/>
              </a:rPr>
              <a:t>: MRI </a:t>
            </a:r>
            <a:r>
              <a:rPr lang="en-US" sz="2600" dirty="0" err="1">
                <a:latin typeface="Times New Roman" pitchFamily="18" charset="0"/>
                <a:ea typeface="+mn-lt"/>
                <a:cs typeface="Times New Roman" pitchFamily="18" charset="0"/>
              </a:rPr>
              <a:t>bụng-chậu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có</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cản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từ</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siêu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âm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bụng</a:t>
            </a:r>
            <a:r>
              <a:rPr lang="en-US" sz="2600" dirty="0">
                <a:latin typeface="Times New Roman" pitchFamily="18" charset="0"/>
                <a:ea typeface="+mn-lt"/>
                <a:cs typeface="Times New Roman" pitchFamily="18" charset="0"/>
              </a:rPr>
              <a:t>, XQ </a:t>
            </a:r>
            <a:r>
              <a:rPr lang="en-US" sz="2600" dirty="0" err="1">
                <a:latin typeface="Times New Roman" pitchFamily="18" charset="0"/>
                <a:ea typeface="+mn-lt"/>
                <a:cs typeface="Times New Roman" pitchFamily="18" charset="0"/>
              </a:rPr>
              <a:t>ngực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thẳng</a:t>
            </a:r>
            <a:r>
              <a:rPr lang="en-US" sz="2600" dirty="0">
                <a:latin typeface="Times New Roman" pitchFamily="18" charset="0"/>
                <a:ea typeface="+mn-lt"/>
                <a:cs typeface="Times New Roman" pitchFamily="18" charset="0"/>
              </a:rPr>
              <a:t>, CEA</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Tree>
    <p:extLst>
      <p:ext uri="{BB962C8B-B14F-4D97-AF65-F5344CB8AC3E}">
        <p14:creationId xmlns:p14="http://schemas.microsoft.com/office/powerpoint/2010/main" xmlns="" val="2316338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838200" y="1825624"/>
            <a:ext cx="10515600" cy="4575175"/>
          </a:xfrm>
        </p:spPr>
        <p:txBody>
          <a:bodyPr vert="horz" lIns="91440" tIns="45720" rIns="91440" bIns="45720" rtlCol="0" anchor="t">
            <a:normAutofit fontScale="92500" lnSpcReduction="20000"/>
          </a:bodyPr>
          <a:lstStyle/>
          <a:p>
            <a:pPr>
              <a:buNone/>
            </a:pPr>
            <a:r>
              <a:rPr lang="en-US" b="1" u="sng" smtClean="0">
                <a:latin typeface="Times New Roman" pitchFamily="18" charset="0"/>
                <a:ea typeface="+mn-lt"/>
                <a:cs typeface="Times New Roman" pitchFamily="18" charset="0"/>
              </a:rPr>
              <a:t>3. </a:t>
            </a:r>
            <a:r>
              <a:rPr lang="en-US" b="1" u="sng" smtClean="0">
                <a:latin typeface="Times New Roman" pitchFamily="18" charset="0"/>
                <a:ea typeface="+mn-lt"/>
                <a:cs typeface="Times New Roman" pitchFamily="18" charset="0"/>
              </a:rPr>
              <a:t>CT </a:t>
            </a:r>
            <a:r>
              <a:rPr lang="en-US" b="1" u="sng" dirty="0">
                <a:latin typeface="Times New Roman" pitchFamily="18" charset="0"/>
                <a:ea typeface="+mn-lt"/>
                <a:cs typeface="Times New Roman" pitchFamily="18" charset="0"/>
              </a:rPr>
              <a:t>scan (6/4/2021)</a:t>
            </a:r>
            <a:endParaRPr lang="en-US" u="sng" dirty="0">
              <a:latin typeface="Times New Roman" pitchFamily="18" charset="0"/>
              <a:ea typeface="+mn-lt"/>
              <a:cs typeface="Times New Roman" pitchFamily="18" charset="0"/>
            </a:endParaRPr>
          </a:p>
          <a:p>
            <a:r>
              <a:rPr lang="en-US" dirty="0">
                <a:latin typeface="Times New Roman" pitchFamily="18" charset="0"/>
                <a:ea typeface="+mn-lt"/>
                <a:cs typeface="Times New Roman" pitchFamily="18" charset="0"/>
              </a:rPr>
              <a:t>Gan to, cấu </a:t>
            </a:r>
            <a:r>
              <a:rPr lang="en-US" dirty="0" err="1">
                <a:latin typeface="Times New Roman" pitchFamily="18" charset="0"/>
                <a:ea typeface="+mn-lt"/>
                <a:cs typeface="Times New Roman" pitchFamily="18" charset="0"/>
              </a:rPr>
              <a:t>trúc</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thô, </a:t>
            </a:r>
            <a:r>
              <a:rPr lang="en-US" dirty="0">
                <a:latin typeface="Times New Roman" pitchFamily="18" charset="0"/>
                <a:ea typeface="+mn-lt"/>
                <a:cs typeface="Times New Roman" pitchFamily="18" charset="0"/>
              </a:rPr>
              <a:t>sang </a:t>
            </a:r>
            <a:r>
              <a:rPr lang="en-US" dirty="0" err="1">
                <a:latin typeface="Times New Roman" pitchFamily="18" charset="0"/>
                <a:ea typeface="+mn-lt"/>
                <a:cs typeface="Times New Roman" pitchFamily="18" charset="0"/>
              </a:rPr>
              <a:t>thương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đa</a:t>
            </a:r>
            <a:r>
              <a:rPr lang="en-US" dirty="0">
                <a:latin typeface="Times New Roman" pitchFamily="18" charset="0"/>
                <a:ea typeface="+mn-lt"/>
                <a:cs typeface="Times New Roman" pitchFamily="18" charset="0"/>
              </a:rPr>
              <a:t> ổ </a:t>
            </a:r>
            <a:r>
              <a:rPr lang="en-US" dirty="0" err="1">
                <a:latin typeface="Times New Roman" pitchFamily="18" charset="0"/>
                <a:ea typeface="+mn-lt"/>
                <a:cs typeface="Times New Roman" pitchFamily="18" charset="0"/>
              </a:rPr>
              <a:t>giảm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đa</a:t>
            </a:r>
            <a:r>
              <a:rPr lang="en-US" dirty="0">
                <a:latin typeface="Times New Roman" pitchFamily="18" charset="0"/>
                <a:ea typeface="+mn-lt"/>
                <a:cs typeface="Times New Roman" pitchFamily="18" charset="0"/>
              </a:rPr>
              <a:t>̣̂m </a:t>
            </a:r>
            <a:r>
              <a:rPr lang="en-US" dirty="0" err="1">
                <a:latin typeface="Times New Roman" pitchFamily="18" charset="0"/>
                <a:ea typeface="+mn-lt"/>
                <a:cs typeface="Times New Roman" pitchFamily="18" charset="0"/>
              </a:rPr>
              <a:t>đo</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rải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rác</a:t>
            </a:r>
            <a:r>
              <a:rPr lang="en-US" dirty="0">
                <a:latin typeface="Times New Roman" pitchFamily="18" charset="0"/>
                <a:ea typeface="+mn-lt"/>
                <a:cs typeface="Times New Roman" pitchFamily="18" charset="0"/>
              </a:rPr>
              <a:t> nền </a:t>
            </a:r>
            <a:r>
              <a:rPr lang="en-US" dirty="0" err="1">
                <a:latin typeface="Times New Roman" pitchFamily="18" charset="0"/>
                <a:ea typeface="+mn-lt"/>
                <a:cs typeface="Times New Roman" pitchFamily="18" charset="0"/>
              </a:rPr>
              <a:t>gan</a:t>
            </a:r>
            <a:r>
              <a:rPr lang="en-US" dirty="0">
                <a:latin typeface="Times New Roman" pitchFamily="18" charset="0"/>
                <a:ea typeface="+mn-lt"/>
                <a:cs typeface="Times New Roman" pitchFamily="18" charset="0"/>
              </a:rPr>
              <a:t> 2 </a:t>
            </a:r>
            <a:r>
              <a:rPr lang="en-US" dirty="0" err="1">
                <a:latin typeface="Times New Roman" pitchFamily="18" charset="0"/>
                <a:ea typeface="+mn-lt"/>
                <a:cs typeface="Times New Roman" pitchFamily="18" charset="0"/>
              </a:rPr>
              <a:t>thùy</a:t>
            </a:r>
            <a:r>
              <a:rPr lang="en-US" dirty="0">
                <a:latin typeface="Times New Roman" pitchFamily="18" charset="0"/>
                <a:ea typeface="+mn-lt"/>
                <a:cs typeface="Times New Roman" pitchFamily="18" charset="0"/>
              </a:rPr>
              <a:t>, kt&lt;=120mm, </a:t>
            </a:r>
            <a:r>
              <a:rPr lang="en-US" dirty="0" err="1">
                <a:latin typeface="Times New Roman" pitchFamily="18" charset="0"/>
                <a:ea typeface="+mn-lt"/>
                <a:cs typeface="Times New Roman" pitchFamily="18" charset="0"/>
              </a:rPr>
              <a:t>ba</a:t>
            </a:r>
            <a:r>
              <a:rPr lang="en-US" dirty="0">
                <a:latin typeface="Times New Roman" pitchFamily="18" charset="0"/>
                <a:ea typeface="+mn-lt"/>
                <a:cs typeface="Times New Roman" pitchFamily="18" charset="0"/>
              </a:rPr>
              <a:t>̆́t </a:t>
            </a:r>
            <a:r>
              <a:rPr lang="en-US" dirty="0" err="1">
                <a:latin typeface="Times New Roman" pitchFamily="18" charset="0"/>
                <a:ea typeface="+mn-lt"/>
                <a:cs typeface="Times New Roman" pitchFamily="18" charset="0"/>
              </a:rPr>
              <a:t>cản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quang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trung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bình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sau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tiêm</a:t>
            </a:r>
            <a:r>
              <a:rPr lang="en-US" dirty="0">
                <a:latin typeface="Times New Roman" pitchFamily="18" charset="0"/>
                <a:ea typeface="+mn-lt"/>
                <a:cs typeface="Times New Roman" pitchFamily="18" charset="0"/>
              </a:rPr>
              <a:t>,</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dãn nhẹ đường mật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trong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gan</a:t>
            </a:r>
            <a:r>
              <a:rPr lang="en-US" dirty="0">
                <a:latin typeface="Times New Roman" pitchFamily="18" charset="0"/>
                <a:ea typeface="+mn-lt"/>
                <a:cs typeface="Times New Roman" pitchFamily="18" charset="0"/>
              </a:rPr>
              <a:t> 2 </a:t>
            </a:r>
            <a:r>
              <a:rPr lang="en-US" dirty="0" err="1">
                <a:latin typeface="Times New Roman" pitchFamily="18" charset="0"/>
                <a:ea typeface="+mn-lt"/>
                <a:cs typeface="Times New Roman" pitchFamily="18" charset="0"/>
              </a:rPr>
              <a:t>thùy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mạch</a:t>
            </a:r>
            <a:r>
              <a:rPr lang="en-US" dirty="0">
                <a:latin typeface="Times New Roman" pitchFamily="18" charset="0"/>
                <a:ea typeface="+mn-lt"/>
                <a:cs typeface="Times New Roman" pitchFamily="18" charset="0"/>
              </a:rPr>
              <a:t> cửa </a:t>
            </a:r>
            <a:r>
              <a:rPr lang="en-US" dirty="0" err="1">
                <a:latin typeface="Times New Roman" pitchFamily="18" charset="0"/>
                <a:ea typeface="+mn-lt"/>
                <a:cs typeface="Times New Roman" pitchFamily="18" charset="0"/>
              </a:rPr>
              <a:t>không</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thuyên tắc</a:t>
            </a:r>
            <a:endParaRPr lang="en-US" dirty="0">
              <a:latin typeface="Times New Roman" pitchFamily="18" charset="0"/>
              <a:ea typeface="+mn-lt"/>
              <a:cs typeface="Times New Roman" pitchFamily="18" charset="0"/>
            </a:endParaRPr>
          </a:p>
          <a:p>
            <a:r>
              <a:rPr lang="en-US" dirty="0">
                <a:latin typeface="Times New Roman" pitchFamily="18" charset="0"/>
                <a:ea typeface="+mn-lt"/>
                <a:cs typeface="Times New Roman" pitchFamily="18" charset="0"/>
              </a:rPr>
              <a:t>Nhu</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mô lách</a:t>
            </a:r>
            <a:r>
              <a:rPr lang="en-US" dirty="0">
                <a:latin typeface="Times New Roman" pitchFamily="18" charset="0"/>
                <a:ea typeface="+mn-lt"/>
                <a:cs typeface="Times New Roman" pitchFamily="18" charset="0"/>
              </a:rPr>
              <a:t> - </a:t>
            </a:r>
            <a:r>
              <a:rPr lang="en-US" dirty="0" err="1">
                <a:latin typeface="Times New Roman" pitchFamily="18" charset="0"/>
                <a:ea typeface="+mn-lt"/>
                <a:cs typeface="Times New Roman" pitchFamily="18" charset="0"/>
              </a:rPr>
              <a:t>tụy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trên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phim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còn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bình</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thường</a:t>
            </a:r>
            <a:endParaRPr lang="en-US" dirty="0">
              <a:latin typeface="Times New Roman" pitchFamily="18" charset="0"/>
              <a:ea typeface="+mn-lt"/>
              <a:cs typeface="Times New Roman" pitchFamily="18" charset="0"/>
            </a:endParaRPr>
          </a:p>
          <a:p>
            <a:r>
              <a:rPr lang="en-US" dirty="0">
                <a:latin typeface="Times New Roman" pitchFamily="18" charset="0"/>
                <a:ea typeface="+mn-lt"/>
                <a:cs typeface="Times New Roman" pitchFamily="18" charset="0"/>
              </a:rPr>
              <a:t>Thận </a:t>
            </a:r>
            <a:r>
              <a:rPr lang="en-US" dirty="0" err="1">
                <a:latin typeface="Times New Roman" pitchFamily="18" charset="0"/>
                <a:ea typeface="+mn-lt"/>
                <a:cs typeface="Times New Roman" pitchFamily="18" charset="0"/>
              </a:rPr>
              <a:t>hai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bên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không</a:t>
            </a:r>
            <a:r>
              <a:rPr lang="en-US" dirty="0">
                <a:latin typeface="Times New Roman" pitchFamily="18" charset="0"/>
                <a:ea typeface="+mn-lt"/>
                <a:cs typeface="Times New Roman" pitchFamily="18" charset="0"/>
              </a:rPr>
              <a:t> to, </a:t>
            </a:r>
            <a:r>
              <a:rPr lang="en-US" dirty="0" err="1">
                <a:latin typeface="Times New Roman" pitchFamily="18" charset="0"/>
                <a:ea typeface="+mn-lt"/>
                <a:cs typeface="Times New Roman" pitchFamily="18" charset="0"/>
              </a:rPr>
              <a:t>không</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trướng nước</a:t>
            </a:r>
            <a:endParaRPr lang="en-US" dirty="0">
              <a:latin typeface="Times New Roman" pitchFamily="18" charset="0"/>
              <a:ea typeface="+mn-lt"/>
              <a:cs typeface="Times New Roman" pitchFamily="18" charset="0"/>
            </a:endParaRPr>
          </a:p>
          <a:p>
            <a:r>
              <a:rPr lang="en-US" dirty="0">
                <a:latin typeface="Times New Roman" pitchFamily="18" charset="0"/>
                <a:ea typeface="+mn-lt"/>
                <a:cs typeface="Times New Roman" pitchFamily="18" charset="0"/>
              </a:rPr>
              <a:t>Tuyến</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thượng</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hai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bên</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bình thường</a:t>
            </a:r>
            <a:endParaRPr lang="en-US" dirty="0">
              <a:latin typeface="Times New Roman" pitchFamily="18" charset="0"/>
              <a:ea typeface="+mn-lt"/>
              <a:cs typeface="Times New Roman" pitchFamily="18" charset="0"/>
            </a:endParaRPr>
          </a:p>
          <a:p>
            <a:r>
              <a:rPr lang="en-US" smtClean="0">
                <a:latin typeface="Times New Roman" pitchFamily="18" charset="0"/>
                <a:ea typeface="+mn-lt"/>
                <a:cs typeface="Times New Roman" pitchFamily="18" charset="0"/>
              </a:rPr>
              <a:t>Đa nốt mô vùng thượng vị</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và</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quanh</a:t>
            </a:r>
            <a:r>
              <a:rPr lang="en-US" dirty="0">
                <a:latin typeface="Times New Roman" pitchFamily="18" charset="0"/>
                <a:ea typeface="+mn-lt"/>
                <a:cs typeface="Times New Roman" pitchFamily="18" charset="0"/>
              </a:rPr>
              <a:t> ĐM </a:t>
            </a:r>
            <a:r>
              <a:rPr lang="en-US" dirty="0" err="1">
                <a:latin typeface="Times New Roman" pitchFamily="18" charset="0"/>
                <a:ea typeface="+mn-lt"/>
                <a:cs typeface="Times New Roman" pitchFamily="18" charset="0"/>
              </a:rPr>
              <a:t>thân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tạng</a:t>
            </a:r>
            <a:r>
              <a:rPr lang="en-US" dirty="0">
                <a:latin typeface="Times New Roman" pitchFamily="18" charset="0"/>
                <a:ea typeface="+mn-lt"/>
                <a:cs typeface="Times New Roman" pitchFamily="18" charset="0"/>
              </a:rPr>
              <a:t> kt&lt;= 12mm +</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đa nốt tương tự chậu</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và</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bẹn</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 </a:t>
            </a:r>
            <a:r>
              <a:rPr lang="en-US" dirty="0">
                <a:latin typeface="Times New Roman" pitchFamily="18" charset="0"/>
                <a:ea typeface="+mn-lt"/>
                <a:cs typeface="Times New Roman" pitchFamily="18" charset="0"/>
              </a:rPr>
              <a:t>kt &lt;=18mm</a:t>
            </a:r>
          </a:p>
          <a:p>
            <a:r>
              <a:rPr lang="en-US" dirty="0" err="1">
                <a:latin typeface="Times New Roman" pitchFamily="18" charset="0"/>
                <a:ea typeface="+mn-lt"/>
                <a:cs typeface="Times New Roman" pitchFamily="18" charset="0"/>
              </a:rPr>
              <a:t>dịch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bụng</a:t>
            </a:r>
            <a:r>
              <a:rPr lang="en-US" dirty="0">
                <a:latin typeface="Times New Roman" pitchFamily="18" charset="0"/>
                <a:ea typeface="+mn-lt"/>
                <a:cs typeface="Times New Roman" pitchFamily="18" charset="0"/>
              </a:rPr>
              <a:t> chậu (+)</a:t>
            </a:r>
          </a:p>
          <a:p>
            <a:r>
              <a:rPr lang="en-US" dirty="0">
                <a:latin typeface="Times New Roman" pitchFamily="18" charset="0"/>
                <a:ea typeface="+mn-lt"/>
                <a:cs typeface="Times New Roman" pitchFamily="18" charset="0"/>
              </a:rPr>
              <a:t>Ghi</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nhận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ảnh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dày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thành</a:t>
            </a:r>
            <a:r>
              <a:rPr lang="en-US" dirty="0">
                <a:latin typeface="Times New Roman" pitchFamily="18" charset="0"/>
                <a:ea typeface="+mn-lt"/>
                <a:cs typeface="Times New Roman" pitchFamily="18" charset="0"/>
              </a:rPr>
              <a:t> ống </a:t>
            </a:r>
            <a:r>
              <a:rPr lang="en-US" dirty="0" err="1">
                <a:latin typeface="Times New Roman" pitchFamily="18" charset="0"/>
                <a:ea typeface="+mn-lt"/>
                <a:cs typeface="Times New Roman" pitchFamily="18" charset="0"/>
              </a:rPr>
              <a:t>tiêu</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hóa </a:t>
            </a:r>
            <a:r>
              <a:rPr lang="en-US" dirty="0">
                <a:latin typeface="Times New Roman" pitchFamily="18" charset="0"/>
                <a:ea typeface="+mn-lt"/>
                <a:cs typeface="Times New Roman" pitchFamily="18" charset="0"/>
              </a:rPr>
              <a:t>1/3</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dưới trực tràng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trên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đoạn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dài</a:t>
            </a:r>
            <a:r>
              <a:rPr lang="en-US" dirty="0">
                <a:latin typeface="Times New Roman" pitchFamily="18" charset="0"/>
                <a:ea typeface="+mn-lt"/>
                <a:cs typeface="Times New Roman" pitchFamily="18" charset="0"/>
              </a:rPr>
              <a:t> #3cm </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nốt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cạch</a:t>
            </a:r>
            <a:r>
              <a:rPr lang="en-US" dirty="0">
                <a:latin typeface="Times New Roman" pitchFamily="18" charset="0"/>
                <a:ea typeface="+mn-lt"/>
                <a:cs typeface="Times New Roman" pitchFamily="18" charset="0"/>
              </a:rPr>
              <a:t> T</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trực tràng</a:t>
            </a:r>
            <a:r>
              <a:rPr lang="en-US" dirty="0">
                <a:latin typeface="Times New Roman" pitchFamily="18" charset="0"/>
                <a:ea typeface="+mn-lt"/>
                <a:cs typeface="Times New Roman" pitchFamily="18" charset="0"/>
              </a:rPr>
              <a:t> tổn </a:t>
            </a:r>
            <a:r>
              <a:rPr lang="en-US" dirty="0" err="1">
                <a:latin typeface="Times New Roman" pitchFamily="18" charset="0"/>
                <a:ea typeface="+mn-lt"/>
                <a:cs typeface="Times New Roman" pitchFamily="18" charset="0"/>
              </a:rPr>
              <a:t>thương</a:t>
            </a:r>
            <a:r>
              <a:rPr lang="en-US" dirty="0">
                <a:latin typeface="Times New Roman" pitchFamily="18" charset="0"/>
                <a:ea typeface="+mn-lt"/>
                <a:cs typeface="Times New Roman" pitchFamily="18" charset="0"/>
              </a:rPr>
              <a:t>, kt #10mm</a:t>
            </a:r>
          </a:p>
          <a:p>
            <a:pPr marL="0" indent="0">
              <a:buNone/>
            </a:pPr>
            <a:endParaRPr lang="en-US" b="1" dirty="0">
              <a:ea typeface="+mn-lt"/>
              <a:cs typeface="+mn-lt"/>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Tree>
    <p:extLst>
      <p:ext uri="{BB962C8B-B14F-4D97-AF65-F5344CB8AC3E}">
        <p14:creationId xmlns:p14="http://schemas.microsoft.com/office/powerpoint/2010/main" xmlns="" val="2013533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838200" y="1825624"/>
            <a:ext cx="10515600" cy="4575175"/>
          </a:xfrm>
        </p:spPr>
        <p:txBody>
          <a:bodyPr vert="horz" lIns="91440" tIns="45720" rIns="91440" bIns="45720" rtlCol="0" anchor="t">
            <a:normAutofit/>
          </a:bodyPr>
          <a:lstStyle/>
          <a:p>
            <a:r>
              <a:rPr lang="en-US" sz="2600" b="1" dirty="0">
                <a:latin typeface="Times New Roman" pitchFamily="18" charset="0"/>
                <a:ea typeface="+mn-lt"/>
                <a:cs typeface="Times New Roman" pitchFamily="18" charset="0"/>
              </a:rPr>
              <a:t>KẾT LUẬN CT:</a:t>
            </a:r>
            <a:endParaRPr lang="vi-VN" sz="2600" dirty="0">
              <a:latin typeface="Times New Roman" pitchFamily="18" charset="0"/>
              <a:cs typeface="Times New Roman" pitchFamily="18" charset="0"/>
            </a:endParaRPr>
          </a:p>
          <a:p>
            <a:pPr>
              <a:buNone/>
            </a:pPr>
            <a:r>
              <a:rPr lang="en-US" sz="2600" smtClean="0">
                <a:latin typeface="Times New Roman" pitchFamily="18" charset="0"/>
                <a:ea typeface="+mn-lt"/>
                <a:cs typeface="Times New Roman" pitchFamily="18" charset="0"/>
              </a:rPr>
              <a:t>- To</a:t>
            </a:r>
            <a:r>
              <a:rPr lang="en-US" sz="2600" dirty="0">
                <a:latin typeface="Times New Roman" pitchFamily="18" charset="0"/>
                <a:ea typeface="+mn-lt"/>
                <a:cs typeface="Times New Roman" pitchFamily="18" charset="0"/>
              </a:rPr>
              <a:t>̂̉n </a:t>
            </a:r>
            <a:r>
              <a:rPr lang="en-US" sz="2600" dirty="0" err="1">
                <a:latin typeface="Times New Roman" pitchFamily="18" charset="0"/>
                <a:ea typeface="+mn-lt"/>
                <a:cs typeface="Times New Roman" pitchFamily="18" charset="0"/>
              </a:rPr>
              <a:t>thương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gan nghĩ thứ phát</a:t>
            </a:r>
            <a:endParaRPr lang="en-US" sz="2600" dirty="0">
              <a:latin typeface="Times New Roman" pitchFamily="18" charset="0"/>
              <a:ea typeface="+mn-lt"/>
              <a:cs typeface="Times New Roman" pitchFamily="18" charset="0"/>
            </a:endParaRPr>
          </a:p>
          <a:p>
            <a:pPr>
              <a:buNone/>
            </a:pPr>
            <a:r>
              <a:rPr lang="en-US" sz="2600" smtClean="0">
                <a:latin typeface="Times New Roman" pitchFamily="18" charset="0"/>
                <a:ea typeface="+mn-lt"/>
                <a:cs typeface="Times New Roman" pitchFamily="18" charset="0"/>
              </a:rPr>
              <a:t>- Di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căn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hạch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bụng</a:t>
            </a:r>
            <a:r>
              <a:rPr lang="en-US" sz="2600" dirty="0">
                <a:latin typeface="Times New Roman" pitchFamily="18" charset="0"/>
                <a:ea typeface="+mn-lt"/>
                <a:cs typeface="Times New Roman" pitchFamily="18" charset="0"/>
              </a:rPr>
              <a:t> chậu </a:t>
            </a:r>
            <a:r>
              <a:rPr lang="en-US" sz="2600" dirty="0" err="1">
                <a:latin typeface="Times New Roman" pitchFamily="18" charset="0"/>
                <a:ea typeface="+mn-lt"/>
                <a:cs typeface="Times New Roman" pitchFamily="18" charset="0"/>
              </a:rPr>
              <a:t>va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bẹn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trái</a:t>
            </a:r>
            <a:endParaRPr lang="en-US" sz="2600" dirty="0">
              <a:latin typeface="Times New Roman" pitchFamily="18" charset="0"/>
              <a:ea typeface="+mn-lt"/>
              <a:cs typeface="Times New Roman" pitchFamily="18" charset="0"/>
            </a:endParaRPr>
          </a:p>
          <a:p>
            <a:pPr>
              <a:buNone/>
            </a:pPr>
            <a:r>
              <a:rPr lang="en-US" sz="2600" smtClean="0">
                <a:latin typeface="Times New Roman" pitchFamily="18" charset="0"/>
                <a:ea typeface="+mn-lt"/>
                <a:cs typeface="Times New Roman" pitchFamily="18" charset="0"/>
              </a:rPr>
              <a:t>- Dịch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bụng</a:t>
            </a:r>
            <a:r>
              <a:rPr lang="en-US" sz="2600" dirty="0">
                <a:latin typeface="Times New Roman" pitchFamily="18" charset="0"/>
                <a:ea typeface="+mn-lt"/>
                <a:cs typeface="Times New Roman" pitchFamily="18" charset="0"/>
              </a:rPr>
              <a:t> chậu</a:t>
            </a:r>
          </a:p>
          <a:p>
            <a:pPr indent="0">
              <a:buNone/>
            </a:pPr>
            <a:r>
              <a:rPr lang="en-US" sz="2600" dirty="0">
                <a:latin typeface="Times New Roman" pitchFamily="18" charset="0"/>
                <a:ea typeface="+mn-lt"/>
                <a:cs typeface="Times New Roman" pitchFamily="18" charset="0"/>
              </a:rPr>
              <a:t>Tổn </a:t>
            </a:r>
            <a:r>
              <a:rPr lang="en-US" sz="2600" dirty="0" err="1">
                <a:latin typeface="Times New Roman" pitchFamily="18" charset="0"/>
                <a:ea typeface="+mn-lt"/>
                <a:cs typeface="Times New Roman" pitchFamily="18" charset="0"/>
              </a:rPr>
              <a:t>thương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trực tràng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nghi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ác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tính</a:t>
            </a:r>
            <a:r>
              <a:rPr lang="en-US" sz="2600" dirty="0">
                <a:latin typeface="Times New Roman" pitchFamily="18" charset="0"/>
                <a:ea typeface="+mn-lt"/>
                <a:cs typeface="Times New Roman" pitchFamily="18" charset="0"/>
              </a:rPr>
              <a:t> + </a:t>
            </a:r>
            <a:r>
              <a:rPr lang="en-US" sz="2600" dirty="0" err="1">
                <a:latin typeface="Times New Roman" pitchFamily="18" charset="0"/>
                <a:ea typeface="+mn-lt"/>
                <a:cs typeface="Times New Roman" pitchFamily="18" charset="0"/>
              </a:rPr>
              <a:t>hạch</a:t>
            </a:r>
            <a:r>
              <a:rPr lang="en-US" sz="2600" dirty="0">
                <a:latin typeface="Times New Roman" pitchFamily="18" charset="0"/>
                <a:ea typeface="+mn-lt"/>
                <a:cs typeface="Times New Roman" pitchFamily="18" charset="0"/>
              </a:rPr>
              <a:t> chậu </a:t>
            </a:r>
            <a:r>
              <a:rPr lang="en-US" sz="2600" dirty="0" err="1">
                <a:latin typeface="Times New Roman" pitchFamily="18" charset="0"/>
                <a:ea typeface="+mn-lt"/>
                <a:cs typeface="Times New Roman" pitchFamily="18" charset="0"/>
              </a:rPr>
              <a:t>cạnh</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trực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tràng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nghĩ</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thứ phát</a:t>
            </a:r>
            <a:endParaRPr lang="en-US" sz="2600" dirty="0">
              <a:latin typeface="Times New Roman" pitchFamily="18" charset="0"/>
              <a:ea typeface="+mn-lt"/>
              <a:cs typeface="Times New Roman"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Tree>
    <p:extLst>
      <p:ext uri="{BB962C8B-B14F-4D97-AF65-F5344CB8AC3E}">
        <p14:creationId xmlns:p14="http://schemas.microsoft.com/office/powerpoint/2010/main" xmlns="" val="2401978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838200" y="1825624"/>
            <a:ext cx="10515600" cy="4575175"/>
          </a:xfrm>
        </p:spPr>
        <p:txBody>
          <a:bodyPr vert="horz" lIns="91440" tIns="45720" rIns="91440" bIns="45720" rtlCol="0" anchor="t">
            <a:normAutofit/>
          </a:bodyPr>
          <a:lstStyle/>
          <a:p>
            <a:pPr>
              <a:buNone/>
            </a:pPr>
            <a:r>
              <a:rPr lang="en-US" sz="2600" b="1" u="sng" smtClean="0">
                <a:latin typeface="Times New Roman" pitchFamily="18" charset="0"/>
                <a:ea typeface="+mn-lt"/>
                <a:cs typeface="Times New Roman" pitchFamily="18" charset="0"/>
              </a:rPr>
              <a:t>4. X-quang</a:t>
            </a:r>
            <a:r>
              <a:rPr lang="en-US" sz="2600" b="1" u="sng" dirty="0">
                <a:latin typeface="Times New Roman" pitchFamily="18" charset="0"/>
                <a:ea typeface="+mn-lt"/>
                <a:cs typeface="Times New Roman" pitchFamily="18" charset="0"/>
              </a:rPr>
              <a:t> </a:t>
            </a:r>
            <a:r>
              <a:rPr lang="en-US" sz="2600" b="1" u="sng" dirty="0" err="1">
                <a:latin typeface="Times New Roman" pitchFamily="18" charset="0"/>
                <a:ea typeface="+mn-lt"/>
                <a:cs typeface="Times New Roman" pitchFamily="18" charset="0"/>
              </a:rPr>
              <a:t>ngực</a:t>
            </a:r>
            <a:r>
              <a:rPr lang="en-US" sz="2600" b="1" u="sng" dirty="0">
                <a:latin typeface="Times New Roman" pitchFamily="18" charset="0"/>
                <a:ea typeface="+mn-lt"/>
                <a:cs typeface="Times New Roman" pitchFamily="18" charset="0"/>
              </a:rPr>
              <a:t> </a:t>
            </a:r>
            <a:r>
              <a:rPr lang="en-US" sz="2600" b="1" u="sng" dirty="0" err="1">
                <a:latin typeface="Times New Roman" pitchFamily="18" charset="0"/>
                <a:ea typeface="+mn-lt"/>
                <a:cs typeface="Times New Roman" pitchFamily="18" charset="0"/>
              </a:rPr>
              <a:t>thẳng</a:t>
            </a:r>
            <a:endParaRPr lang="en-US" sz="2600" u="sng" dirty="0" err="1">
              <a:latin typeface="Times New Roman" pitchFamily="18" charset="0"/>
              <a:ea typeface="+mn-lt"/>
              <a:cs typeface="Times New Roman" pitchFamily="18" charset="0"/>
            </a:endParaRPr>
          </a:p>
          <a:p>
            <a:r>
              <a:rPr lang="en-US" sz="2600" dirty="0">
                <a:latin typeface="Times New Roman" pitchFamily="18" charset="0"/>
                <a:ea typeface="+mn-lt"/>
                <a:cs typeface="Times New Roman" pitchFamily="18" charset="0"/>
              </a:rPr>
              <a:t>Thành </a:t>
            </a:r>
            <a:r>
              <a:rPr lang="en-US" sz="2600" dirty="0" err="1">
                <a:latin typeface="Times New Roman" pitchFamily="18" charset="0"/>
                <a:ea typeface="+mn-lt"/>
                <a:cs typeface="Times New Roman" pitchFamily="18" charset="0"/>
              </a:rPr>
              <a:t>ngực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phát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ảnh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thường</a:t>
            </a:r>
          </a:p>
          <a:p>
            <a:r>
              <a:rPr lang="en-US" sz="2600" dirty="0" err="1">
                <a:latin typeface="Times New Roman" pitchFamily="18" charset="0"/>
                <a:ea typeface="+mn-lt"/>
                <a:cs typeface="Times New Roman" pitchFamily="18" charset="0"/>
              </a:rPr>
              <a:t>Màng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phổi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phát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ảnh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thường</a:t>
            </a:r>
          </a:p>
          <a:p>
            <a:r>
              <a:rPr lang="en-US" sz="2600" dirty="0">
                <a:latin typeface="Times New Roman" pitchFamily="18" charset="0"/>
                <a:ea typeface="+mn-lt"/>
                <a:cs typeface="Times New Roman" pitchFamily="18" charset="0"/>
              </a:rPr>
              <a:t>Trung </a:t>
            </a:r>
            <a:r>
              <a:rPr lang="en-US" sz="2600" dirty="0" err="1">
                <a:latin typeface="Times New Roman" pitchFamily="18" charset="0"/>
                <a:ea typeface="+mn-lt"/>
                <a:cs typeface="Times New Roman" pitchFamily="18" charset="0"/>
              </a:rPr>
              <a:t>thất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phát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ảnh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thường</a:t>
            </a:r>
          </a:p>
          <a:p>
            <a:r>
              <a:rPr lang="en-US" sz="2600" dirty="0">
                <a:latin typeface="Times New Roman" pitchFamily="18" charset="0"/>
                <a:ea typeface="+mn-lt"/>
                <a:cs typeface="Times New Roman" pitchFamily="18" charset="0"/>
              </a:rPr>
              <a:t>Tim: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phát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ảnh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thường</a:t>
            </a:r>
          </a:p>
          <a:p>
            <a:r>
              <a:rPr lang="en-US" sz="2600" dirty="0" err="1">
                <a:latin typeface="Times New Roman" pitchFamily="18" charset="0"/>
                <a:ea typeface="+mn-lt"/>
                <a:cs typeface="Times New Roman" pitchFamily="18" charset="0"/>
              </a:rPr>
              <a:t>Mạch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máu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phổi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phát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ảnh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thường</a:t>
            </a:r>
          </a:p>
          <a:p>
            <a:r>
              <a:rPr lang="en-US" sz="2600" dirty="0" err="1">
                <a:latin typeface="Times New Roman" pitchFamily="18" charset="0"/>
                <a:ea typeface="+mn-lt"/>
                <a:cs typeface="Times New Roman" pitchFamily="18" charset="0"/>
              </a:rPr>
              <a:t>Vòm</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hoành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phát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ảnh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thường</a:t>
            </a:r>
          </a:p>
          <a:p>
            <a:r>
              <a:rPr lang="en-US" sz="2600" dirty="0" err="1">
                <a:latin typeface="Times New Roman" pitchFamily="18" charset="0"/>
                <a:ea typeface="+mn-lt"/>
                <a:cs typeface="Times New Roman" pitchFamily="18" charset="0"/>
              </a:rPr>
              <a:t>Phế</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trường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không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phát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ảnh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bất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thường</a:t>
            </a:r>
          </a:p>
          <a:p>
            <a:pPr marL="0" indent="0">
              <a:buNone/>
            </a:pPr>
            <a:r>
              <a:rPr lang="en-US" sz="2600" b="1" dirty="0">
                <a:latin typeface="Times New Roman" pitchFamily="18" charset="0"/>
                <a:ea typeface="+mn-lt"/>
                <a:cs typeface="Times New Roman" pitchFamily="18" charset="0"/>
              </a:rPr>
              <a:t>KẾT LUẬN:</a:t>
            </a:r>
            <a:r>
              <a:rPr lang="en-US" sz="2600" dirty="0">
                <a:latin typeface="Times New Roman" pitchFamily="18" charset="0"/>
                <a:ea typeface="+mn-lt"/>
                <a:cs typeface="Times New Roman" pitchFamily="18" charset="0"/>
              </a:rPr>
              <a:t> X-</a:t>
            </a:r>
            <a:r>
              <a:rPr lang="en-US" sz="2600" dirty="0" err="1">
                <a:latin typeface="Times New Roman" pitchFamily="18" charset="0"/>
                <a:ea typeface="+mn-lt"/>
                <a:cs typeface="Times New Roman" pitchFamily="18" charset="0"/>
              </a:rPr>
              <a:t>quang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ngực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giới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hạn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thường</a:t>
            </a:r>
            <a:endParaRPr lang="en-US" sz="2600" dirty="0">
              <a:latin typeface="Times New Roman" pitchFamily="18" charset="0"/>
              <a:ea typeface="+mn-lt"/>
              <a:cs typeface="Times New Roman"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Tree>
    <p:extLst>
      <p:ext uri="{BB962C8B-B14F-4D97-AF65-F5344CB8AC3E}">
        <p14:creationId xmlns:p14="http://schemas.microsoft.com/office/powerpoint/2010/main" xmlns="" val="1651036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838200" y="1825624"/>
            <a:ext cx="10515600" cy="4575175"/>
          </a:xfrm>
        </p:spPr>
        <p:txBody>
          <a:bodyPr vert="horz" lIns="91440" tIns="45720" rIns="91440" bIns="45720" rtlCol="0" anchor="t">
            <a:normAutofit/>
          </a:bodyPr>
          <a:lstStyle/>
          <a:p>
            <a:pPr>
              <a:buNone/>
            </a:pPr>
            <a:r>
              <a:rPr lang="en-US" sz="2600" b="1" u="sng" smtClean="0">
                <a:latin typeface="Times New Roman" pitchFamily="18" charset="0"/>
                <a:ea typeface="+mn-lt"/>
                <a:cs typeface="Times New Roman" pitchFamily="18" charset="0"/>
              </a:rPr>
              <a:t>5. Siêu</a:t>
            </a:r>
            <a:r>
              <a:rPr lang="en-US" sz="2600" b="1" u="sng" dirty="0">
                <a:latin typeface="Times New Roman" pitchFamily="18" charset="0"/>
                <a:ea typeface="+mn-lt"/>
                <a:cs typeface="Times New Roman" pitchFamily="18" charset="0"/>
              </a:rPr>
              <a:t> </a:t>
            </a:r>
            <a:r>
              <a:rPr lang="en-US" sz="2600" b="1" u="sng" dirty="0" err="1">
                <a:latin typeface="Times New Roman" pitchFamily="18" charset="0"/>
                <a:ea typeface="+mn-lt"/>
                <a:cs typeface="Times New Roman" pitchFamily="18" charset="0"/>
              </a:rPr>
              <a:t>âm</a:t>
            </a:r>
            <a:r>
              <a:rPr lang="en-US" sz="2600" b="1" u="sng" dirty="0">
                <a:latin typeface="Times New Roman" pitchFamily="18" charset="0"/>
                <a:ea typeface="+mn-lt"/>
                <a:cs typeface="Times New Roman" pitchFamily="18" charset="0"/>
              </a:rPr>
              <a:t> </a:t>
            </a:r>
            <a:r>
              <a:rPr lang="en-US" sz="2600" b="1" u="sng" dirty="0" err="1">
                <a:latin typeface="Times New Roman" pitchFamily="18" charset="0"/>
                <a:ea typeface="+mn-lt"/>
                <a:cs typeface="Times New Roman" pitchFamily="18" charset="0"/>
              </a:rPr>
              <a:t>bụng</a:t>
            </a:r>
            <a:r>
              <a:rPr lang="en-US" sz="2600" b="1" u="sng" dirty="0">
                <a:latin typeface="Times New Roman" pitchFamily="18" charset="0"/>
                <a:ea typeface="+mn-lt"/>
                <a:cs typeface="Times New Roman" pitchFamily="18" charset="0"/>
              </a:rPr>
              <a:t>: (05/04/2021)</a:t>
            </a:r>
            <a:endParaRPr lang="en-US" sz="2600" u="sng" dirty="0">
              <a:latin typeface="Times New Roman" pitchFamily="18" charset="0"/>
              <a:ea typeface="+mn-lt"/>
              <a:cs typeface="Times New Roman" pitchFamily="18" charset="0"/>
            </a:endParaRPr>
          </a:p>
          <a:p>
            <a:r>
              <a:rPr lang="en-US" sz="2600" dirty="0">
                <a:latin typeface="Times New Roman" pitchFamily="18" charset="0"/>
                <a:ea typeface="+mn-lt"/>
                <a:cs typeface="Times New Roman" pitchFamily="18" charset="0"/>
              </a:rPr>
              <a:t>Gan: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to,</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bờ đều,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đo</a:t>
            </a:r>
            <a:r>
              <a:rPr lang="en-US" sz="2600" dirty="0">
                <a:latin typeface="Times New Roman" pitchFamily="18" charset="0"/>
                <a:ea typeface="+mn-lt"/>
                <a:cs typeface="Times New Roman" pitchFamily="18" charset="0"/>
              </a:rPr>
              <a:t>̂̀ng </a:t>
            </a:r>
            <a:r>
              <a:rPr lang="en-US" sz="2600" dirty="0" err="1">
                <a:latin typeface="Times New Roman" pitchFamily="18" charset="0"/>
                <a:ea typeface="+mn-lt"/>
                <a:cs typeface="Times New Roman" pitchFamily="18" charset="0"/>
              </a:rPr>
              <a:t>dạng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sang </a:t>
            </a:r>
            <a:r>
              <a:rPr lang="en-US" sz="2600" dirty="0" err="1">
                <a:latin typeface="Times New Roman" pitchFamily="18" charset="0"/>
                <a:ea typeface="+mn-lt"/>
                <a:cs typeface="Times New Roman" pitchFamily="18" charset="0"/>
              </a:rPr>
              <a:t>thương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khu</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trú.</a:t>
            </a:r>
            <a:endParaRPr lang="en-US" sz="2600" dirty="0">
              <a:latin typeface="Times New Roman" pitchFamily="18" charset="0"/>
              <a:ea typeface="+mn-lt"/>
              <a:cs typeface="Times New Roman" pitchFamily="18" charset="0"/>
            </a:endParaRPr>
          </a:p>
          <a:p>
            <a:pPr>
              <a:buNone/>
            </a:pPr>
            <a:r>
              <a:rPr lang="en-US" sz="2600" smtClean="0">
                <a:latin typeface="Times New Roman" pitchFamily="18" charset="0"/>
                <a:ea typeface="+mn-lt"/>
                <a:cs typeface="Times New Roman" pitchFamily="18" charset="0"/>
              </a:rPr>
              <a:t>- Hạ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phân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thùy</a:t>
            </a:r>
            <a:r>
              <a:rPr lang="en-US" sz="2600" dirty="0">
                <a:latin typeface="Times New Roman" pitchFamily="18" charset="0"/>
                <a:ea typeface="+mn-lt"/>
                <a:cs typeface="Times New Roman" pitchFamily="18" charset="0"/>
              </a:rPr>
              <a:t> VII, VIII có 2</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khối</a:t>
            </a:r>
            <a:r>
              <a:rPr lang="en-US" sz="2600" dirty="0">
                <a:latin typeface="Times New Roman" pitchFamily="18" charset="0"/>
                <a:ea typeface="+mn-lt"/>
                <a:cs typeface="Times New Roman" pitchFamily="18" charset="0"/>
              </a:rPr>
              <a:t> echo </a:t>
            </a:r>
            <a:r>
              <a:rPr lang="en-US" sz="2600" dirty="0" err="1">
                <a:latin typeface="Times New Roman" pitchFamily="18" charset="0"/>
                <a:ea typeface="+mn-lt"/>
                <a:cs typeface="Times New Roman" pitchFamily="18" charset="0"/>
              </a:rPr>
              <a:t>dày</a:t>
            </a:r>
            <a:r>
              <a:rPr lang="en-US" sz="2600" dirty="0">
                <a:latin typeface="Times New Roman" pitchFamily="18" charset="0"/>
                <a:ea typeface="+mn-lt"/>
                <a:cs typeface="Times New Roman" pitchFamily="18" charset="0"/>
              </a:rPr>
              <a:t>, halo (+), kt=91x66mm </a:t>
            </a:r>
            <a:r>
              <a:rPr lang="en-US" sz="2600" dirty="0" err="1">
                <a:latin typeface="Times New Roman" pitchFamily="18" charset="0"/>
                <a:ea typeface="+mn-lt"/>
                <a:cs typeface="Times New Roman" pitchFamily="18" charset="0"/>
              </a:rPr>
              <a:t>va</a:t>
            </a:r>
            <a:r>
              <a:rPr lang="en-US" sz="2600" dirty="0">
                <a:latin typeface="Times New Roman" pitchFamily="18" charset="0"/>
                <a:ea typeface="+mn-lt"/>
                <a:cs typeface="Times New Roman" pitchFamily="18" charset="0"/>
              </a:rPr>
              <a:t>̀ 113x70mm,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vôi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hóa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tăng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sinh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mạch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máu</a:t>
            </a:r>
          </a:p>
          <a:p>
            <a:r>
              <a:rPr lang="en-US" sz="2600" dirty="0">
                <a:latin typeface="Times New Roman" pitchFamily="18" charset="0"/>
                <a:ea typeface="+mn-lt"/>
                <a:cs typeface="Times New Roman" pitchFamily="18" charset="0"/>
              </a:rPr>
              <a:t>Hạ </a:t>
            </a:r>
            <a:r>
              <a:rPr lang="en-US" sz="2600" dirty="0" err="1">
                <a:latin typeface="Times New Roman" pitchFamily="18" charset="0"/>
                <a:ea typeface="+mn-lt"/>
                <a:cs typeface="Times New Roman" pitchFamily="18" charset="0"/>
              </a:rPr>
              <a:t>phân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thùy</a:t>
            </a:r>
            <a:r>
              <a:rPr lang="en-US" sz="2600" dirty="0">
                <a:latin typeface="Times New Roman" pitchFamily="18" charset="0"/>
                <a:ea typeface="+mn-lt"/>
                <a:cs typeface="Times New Roman" pitchFamily="18" charset="0"/>
              </a:rPr>
              <a:t> II có sang </a:t>
            </a:r>
            <a:r>
              <a:rPr lang="en-US" sz="2600" dirty="0" err="1">
                <a:latin typeface="Times New Roman" pitchFamily="18" charset="0"/>
                <a:ea typeface="+mn-lt"/>
                <a:cs typeface="Times New Roman" pitchFamily="18" charset="0"/>
              </a:rPr>
              <a:t>thương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tương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tự, </a:t>
            </a:r>
            <a:r>
              <a:rPr lang="en-US" sz="2600" dirty="0">
                <a:latin typeface="Times New Roman" pitchFamily="18" charset="0"/>
                <a:ea typeface="+mn-lt"/>
                <a:cs typeface="Times New Roman" pitchFamily="18" charset="0"/>
              </a:rPr>
              <a:t>kt=52x29mm</a:t>
            </a:r>
          </a:p>
          <a:p>
            <a:r>
              <a:rPr lang="en-US" sz="2600" dirty="0">
                <a:latin typeface="Times New Roman" pitchFamily="18" charset="0"/>
                <a:ea typeface="+mn-lt"/>
                <a:cs typeface="Times New Roman" pitchFamily="18" charset="0"/>
              </a:rPr>
              <a:t>MẬT: </a:t>
            </a:r>
            <a:r>
              <a:rPr lang="en-US" sz="2600" dirty="0" err="1">
                <a:latin typeface="Times New Roman" pitchFamily="18" charset="0"/>
                <a:ea typeface="+mn-lt"/>
                <a:cs typeface="Times New Roman" pitchFamily="18" charset="0"/>
              </a:rPr>
              <a:t>Túi</a:t>
            </a:r>
            <a:r>
              <a:rPr lang="en-US" sz="2600" dirty="0">
                <a:latin typeface="Times New Roman" pitchFamily="18" charset="0"/>
                <a:ea typeface="+mn-lt"/>
                <a:cs typeface="Times New Roman" pitchFamily="18" charset="0"/>
              </a:rPr>
              <a:t> mật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sỏi</a:t>
            </a:r>
            <a:r>
              <a:rPr lang="en-US" sz="2600" dirty="0">
                <a:latin typeface="Times New Roman" pitchFamily="18" charset="0"/>
                <a:ea typeface="+mn-lt"/>
                <a:cs typeface="Times New Roman" pitchFamily="18" charset="0"/>
              </a:rPr>
              <a:t>,</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đường mật</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gan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dãn</a:t>
            </a:r>
            <a:r>
              <a:rPr lang="en-US" sz="2600" dirty="0">
                <a:latin typeface="Times New Roman" pitchFamily="18" charset="0"/>
                <a:ea typeface="+mn-lt"/>
                <a:cs typeface="Times New Roman" pitchFamily="18" charset="0"/>
              </a:rPr>
              <a:t>. Ống mật chủ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sỏi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dãn</a:t>
            </a:r>
            <a:r>
              <a:rPr lang="en-US" sz="2600" dirty="0">
                <a:latin typeface="Times New Roman" pitchFamily="18" charset="0"/>
                <a:ea typeface="+mn-lt"/>
                <a:cs typeface="Times New Roman" pitchFamily="18" charset="0"/>
              </a:rPr>
              <a:t>.</a:t>
            </a:r>
          </a:p>
          <a:p>
            <a:r>
              <a:rPr lang="en-US" sz="2600" dirty="0">
                <a:latin typeface="Times New Roman" pitchFamily="18" charset="0"/>
                <a:ea typeface="+mn-lt"/>
                <a:cs typeface="Times New Roman" pitchFamily="18" charset="0"/>
              </a:rPr>
              <a:t>TỤY: </a:t>
            </a:r>
            <a:r>
              <a:rPr lang="en-US" sz="2600" dirty="0" err="1">
                <a:latin typeface="Times New Roman" pitchFamily="18" charset="0"/>
                <a:ea typeface="+mn-lt"/>
                <a:cs typeface="Times New Roman" pitchFamily="18" charset="0"/>
              </a:rPr>
              <a:t>Bình</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thường.</a:t>
            </a:r>
            <a:endParaRPr lang="en-US" sz="2600" dirty="0">
              <a:latin typeface="Times New Roman" pitchFamily="18" charset="0"/>
              <a:ea typeface="+mn-lt"/>
              <a:cs typeface="Times New Roman" pitchFamily="18" charset="0"/>
            </a:endParaRPr>
          </a:p>
          <a:p>
            <a:r>
              <a:rPr lang="en-US" sz="2600" dirty="0">
                <a:latin typeface="Times New Roman" pitchFamily="18" charset="0"/>
                <a:ea typeface="+mn-lt"/>
                <a:cs typeface="Times New Roman" pitchFamily="18" charset="0"/>
              </a:rPr>
              <a:t>LÁCH: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to,</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đồng nhất</a:t>
            </a:r>
          </a:p>
          <a:p>
            <a:endParaRPr lang="en-US" b="1" dirty="0">
              <a:ea typeface="+mn-lt"/>
              <a:cs typeface="+mn-lt"/>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Tree>
    <p:extLst>
      <p:ext uri="{BB962C8B-B14F-4D97-AF65-F5344CB8AC3E}">
        <p14:creationId xmlns:p14="http://schemas.microsoft.com/office/powerpoint/2010/main" xmlns="" val="4196126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838200" y="1825624"/>
            <a:ext cx="10515600" cy="4575175"/>
          </a:xfrm>
        </p:spPr>
        <p:txBody>
          <a:bodyPr vert="horz" lIns="91440" tIns="45720" rIns="91440" bIns="45720" rtlCol="0" anchor="t">
            <a:normAutofit/>
          </a:bodyPr>
          <a:lstStyle/>
          <a:p>
            <a:r>
              <a:rPr lang="en-US" sz="2600" smtClean="0">
                <a:latin typeface="Times New Roman" pitchFamily="18" charset="0"/>
                <a:ea typeface="+mn-lt"/>
                <a:cs typeface="Times New Roman" pitchFamily="18" charset="0"/>
              </a:rPr>
              <a:t>THẬN 2 </a:t>
            </a:r>
            <a:r>
              <a:rPr lang="en-US" sz="2600" dirty="0">
                <a:latin typeface="Times New Roman" pitchFamily="18" charset="0"/>
                <a:ea typeface="+mn-lt"/>
                <a:cs typeface="Times New Roman" pitchFamily="18" charset="0"/>
              </a:rPr>
              <a:t>BÊN: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to,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sỏi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không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ứ </a:t>
            </a:r>
            <a:r>
              <a:rPr lang="en-US" sz="2600" smtClean="0">
                <a:latin typeface="Times New Roman" pitchFamily="18" charset="0"/>
                <a:ea typeface="+mn-lt"/>
                <a:cs typeface="Times New Roman" pitchFamily="18" charset="0"/>
              </a:rPr>
              <a:t>nước</a:t>
            </a:r>
            <a:endParaRPr lang="en-US" sz="2600" dirty="0">
              <a:latin typeface="Times New Roman" pitchFamily="18" charset="0"/>
              <a:ea typeface="+mn-lt"/>
              <a:cs typeface="Times New Roman" pitchFamily="18" charset="0"/>
            </a:endParaRPr>
          </a:p>
          <a:p>
            <a:r>
              <a:rPr lang="en-US" sz="2600" dirty="0">
                <a:latin typeface="Times New Roman" pitchFamily="18" charset="0"/>
                <a:ea typeface="+mn-lt"/>
                <a:cs typeface="Times New Roman" pitchFamily="18" charset="0"/>
              </a:rPr>
              <a:t>BÀNG QUANG: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sỏi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không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bướu.</a:t>
            </a:r>
            <a:endParaRPr lang="en-US" sz="2600" dirty="0">
              <a:latin typeface="Times New Roman" pitchFamily="18" charset="0"/>
              <a:ea typeface="+mn-lt"/>
              <a:cs typeface="Times New Roman" pitchFamily="18" charset="0"/>
            </a:endParaRPr>
          </a:p>
          <a:p>
            <a:r>
              <a:rPr lang="en-US" sz="2600" dirty="0">
                <a:latin typeface="Times New Roman" pitchFamily="18" charset="0"/>
                <a:ea typeface="+mn-lt"/>
                <a:cs typeface="Times New Roman" pitchFamily="18" charset="0"/>
              </a:rPr>
              <a:t>ĐỘNG MẠCH CHỦ BỤNG: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phình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xơ vữa,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dòng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chảy</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ngược,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phân</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bố</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mạch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máu</a:t>
            </a:r>
            <a:r>
              <a:rPr lang="en-US" sz="2600" dirty="0">
                <a:latin typeface="Times New Roman" pitchFamily="18" charset="0"/>
                <a:ea typeface="+mn-lt"/>
                <a:cs typeface="Times New Roman" pitchFamily="18" charset="0"/>
              </a:rPr>
              <a:t> phổ</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động </a:t>
            </a:r>
            <a:r>
              <a:rPr lang="en-US" sz="2600" smtClean="0">
                <a:latin typeface="Times New Roman" pitchFamily="18" charset="0"/>
                <a:ea typeface="+mn-lt"/>
                <a:cs typeface="Times New Roman" pitchFamily="18" charset="0"/>
              </a:rPr>
              <a:t>mạch</a:t>
            </a:r>
            <a:r>
              <a:rPr lang="en-US" sz="2600" dirty="0">
                <a:latin typeface="Times New Roman" pitchFamily="18" charset="0"/>
                <a:ea typeface="+mn-lt"/>
                <a:cs typeface="Times New Roman" pitchFamily="18" charset="0"/>
              </a:rPr>
              <a:t>.</a:t>
            </a:r>
          </a:p>
          <a:p>
            <a:r>
              <a:rPr lang="en-US" sz="2600" dirty="0">
                <a:latin typeface="Times New Roman" pitchFamily="18" charset="0"/>
                <a:ea typeface="+mn-lt"/>
                <a:cs typeface="Times New Roman" pitchFamily="18" charset="0"/>
              </a:rPr>
              <a:t>TĨNH </a:t>
            </a:r>
            <a:r>
              <a:rPr lang="en-US" sz="2600">
                <a:latin typeface="Times New Roman" pitchFamily="18" charset="0"/>
                <a:ea typeface="+mn-lt"/>
                <a:cs typeface="Times New Roman" pitchFamily="18" charset="0"/>
              </a:rPr>
              <a:t>MẠCH </a:t>
            </a:r>
            <a:r>
              <a:rPr lang="en-US" sz="2600" smtClean="0">
                <a:latin typeface="Times New Roman" pitchFamily="18" charset="0"/>
                <a:ea typeface="+mn-lt"/>
                <a:cs typeface="Times New Roman" pitchFamily="18" charset="0"/>
              </a:rPr>
              <a:t>CHỦ DU</a:t>
            </a:r>
            <a:r>
              <a:rPr lang="en-US" sz="2600" dirty="0">
                <a:latin typeface="Times New Roman" pitchFamily="18" charset="0"/>
                <a:ea typeface="+mn-lt"/>
                <a:cs typeface="Times New Roman" pitchFamily="18" charset="0"/>
              </a:rPr>
              <a:t>̛ỚI:</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không dãn, không huyết khối, phân bố mạch máu phổ tĩnh mạch</a:t>
            </a:r>
            <a:endParaRPr lang="en-US" sz="2600" dirty="0">
              <a:latin typeface="Times New Roman" pitchFamily="18" charset="0"/>
              <a:ea typeface="+mn-lt"/>
              <a:cs typeface="Times New Roman" pitchFamily="18" charset="0"/>
            </a:endParaRPr>
          </a:p>
          <a:p>
            <a:r>
              <a:rPr lang="en-US" sz="2600" dirty="0">
                <a:latin typeface="Times New Roman" pitchFamily="18" charset="0"/>
                <a:ea typeface="+mn-lt"/>
                <a:cs typeface="Times New Roman" pitchFamily="18" charset="0"/>
              </a:rPr>
              <a:t>DỊCH Ổ BỤNG: </a:t>
            </a:r>
            <a:r>
              <a:rPr lang="en-US" sz="2600" dirty="0" err="1">
                <a:latin typeface="Times New Roman" pitchFamily="18" charset="0"/>
                <a:ea typeface="+mn-lt"/>
                <a:cs typeface="Times New Roman" pitchFamily="18" charset="0"/>
              </a:rPr>
              <a:t>không</a:t>
            </a:r>
            <a:r>
              <a:rPr lang="en-US" sz="2600" dirty="0">
                <a:latin typeface="Times New Roman" pitchFamily="18" charset="0"/>
                <a:ea typeface="+mn-lt"/>
                <a:cs typeface="Times New Roman" pitchFamily="18" charset="0"/>
              </a:rPr>
              <a:t> có</a:t>
            </a:r>
          </a:p>
          <a:p>
            <a:pPr>
              <a:buNone/>
            </a:pPr>
            <a:r>
              <a:rPr lang="en-US" sz="2600" smtClean="0">
                <a:latin typeface="Times New Roman" pitchFamily="18" charset="0"/>
                <a:ea typeface="+mn-lt"/>
                <a:cs typeface="Times New Roman" pitchFamily="18" charset="0"/>
              </a:rPr>
              <a:t>- Kho</a:t>
            </a:r>
            <a:r>
              <a:rPr lang="en-US" sz="2600" dirty="0" err="1">
                <a:latin typeface="Times New Roman" pitchFamily="18" charset="0"/>
                <a:ea typeface="+mn-lt"/>
                <a:cs typeface="Times New Roman" pitchFamily="18" charset="0"/>
              </a:rPr>
              <a:t>̂ng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thấy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hạch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trong</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và</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sau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phúc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mạc</a:t>
            </a:r>
            <a:r>
              <a:rPr lang="en-US" sz="2600" dirty="0">
                <a:latin typeface="Times New Roman" pitchFamily="18" charset="0"/>
                <a:ea typeface="+mn-lt"/>
                <a:cs typeface="Times New Roman" pitchFamily="18" charset="0"/>
              </a:rPr>
              <a:t>.</a:t>
            </a:r>
          </a:p>
          <a:p>
            <a:pPr>
              <a:buNone/>
            </a:pPr>
            <a:r>
              <a:rPr lang="en-US" sz="2600" smtClean="0">
                <a:latin typeface="Times New Roman" pitchFamily="18" charset="0"/>
                <a:ea typeface="+mn-lt"/>
                <a:cs typeface="Times New Roman" pitchFamily="18" charset="0"/>
              </a:rPr>
              <a:t>- Dạ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dày</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hạn</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chế </a:t>
            </a:r>
            <a:r>
              <a:rPr lang="en-US" sz="2600" smtClean="0">
                <a:latin typeface="Times New Roman" pitchFamily="18" charset="0"/>
                <a:ea typeface="+mn-lt"/>
                <a:cs typeface="Times New Roman" pitchFamily="18" charset="0"/>
              </a:rPr>
              <a:t>khảo</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sát</a:t>
            </a:r>
            <a:r>
              <a:rPr lang="en-US" sz="2600" dirty="0">
                <a:latin typeface="Times New Roman" pitchFamily="18" charset="0"/>
                <a:ea typeface="+mn-lt"/>
                <a:cs typeface="Times New Roman" pitchFamily="18" charset="0"/>
              </a:rPr>
              <a:t> do bệ</a:t>
            </a:r>
            <a:r>
              <a:rPr lang="en-US" sz="2600" dirty="0" err="1">
                <a:latin typeface="Times New Roman" pitchFamily="18" charset="0"/>
                <a:ea typeface="+mn-lt"/>
                <a:cs typeface="Times New Roman" pitchFamily="18" charset="0"/>
              </a:rPr>
              <a:t>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nhân</a:t>
            </a:r>
            <a:r>
              <a:rPr lang="en-US" sz="260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đã ăn</a:t>
            </a:r>
            <a:r>
              <a:rPr lang="en-US" sz="2600" smtClean="0">
                <a:latin typeface="Times New Roman" pitchFamily="18" charset="0"/>
                <a:ea typeface="+mn-lt"/>
                <a:cs typeface="Times New Roman" pitchFamily="18" charset="0"/>
              </a:rPr>
              <a:t>.</a:t>
            </a:r>
            <a:endParaRPr lang="en-US" sz="2600" dirty="0">
              <a:latin typeface="Times New Roman" pitchFamily="18" charset="0"/>
              <a:ea typeface="+mn-lt"/>
              <a:cs typeface="Times New Roman" pitchFamily="18" charset="0"/>
            </a:endParaRPr>
          </a:p>
          <a:p>
            <a:pPr>
              <a:buNone/>
            </a:pPr>
            <a:r>
              <a:rPr lang="en-US" sz="2600" b="1" u="sng" smtClean="0">
                <a:latin typeface="Times New Roman" pitchFamily="18" charset="0"/>
                <a:ea typeface="+mn-lt"/>
                <a:cs typeface="Times New Roman" pitchFamily="18" charset="0"/>
              </a:rPr>
              <a:t>KẾT LUẬN:</a:t>
            </a:r>
            <a:r>
              <a:rPr lang="en-US" sz="2600" b="1" smtClean="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TỔN THƯƠNG 2 THÙy NGHĨ DI CĂN</a:t>
            </a:r>
          </a:p>
          <a:p>
            <a:endParaRPr lang="en-US" sz="2600" b="1" dirty="0">
              <a:latin typeface="Times New Roman" pitchFamily="18" charset="0"/>
              <a:ea typeface="+mn-lt"/>
              <a:cs typeface="Times New Roman" pitchFamily="18" charset="0"/>
            </a:endParaRPr>
          </a:p>
          <a:p>
            <a:pPr marL="0" indent="0" algn="just">
              <a:buNone/>
            </a:pPr>
            <a:endParaRPr lang="en-US" sz="2600" dirty="0">
              <a:latin typeface="Times New Roman" pitchFamily="18" charset="0"/>
              <a:cs typeface="Times New Roman"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838199" y="666750"/>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Tree>
    <p:extLst>
      <p:ext uri="{BB962C8B-B14F-4D97-AF65-F5344CB8AC3E}">
        <p14:creationId xmlns:p14="http://schemas.microsoft.com/office/powerpoint/2010/main" xmlns="" val="4196126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762000" y="114754"/>
            <a:ext cx="10515600" cy="1325563"/>
          </a:xfrm>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762000" y="1575253"/>
            <a:ext cx="10515600" cy="4575175"/>
          </a:xfrm>
        </p:spPr>
        <p:txBody>
          <a:bodyPr vert="horz" lIns="91440" tIns="45720" rIns="91440" bIns="45720" rtlCol="0" anchor="t">
            <a:normAutofit/>
          </a:bodyPr>
          <a:lstStyle/>
          <a:p>
            <a:pPr marL="0" indent="0" algn="just">
              <a:buNone/>
            </a:pPr>
            <a:r>
              <a:rPr lang="en-US" sz="2600" b="1" u="sng" smtClean="0">
                <a:latin typeface="Times New Roman" pitchFamily="18" charset="0"/>
                <a:cs typeface="Times New Roman" pitchFamily="18" charset="0"/>
              </a:rPr>
              <a:t>6. </a:t>
            </a:r>
            <a:r>
              <a:rPr lang="en-US" sz="2600" b="1" u="sng" smtClean="0">
                <a:latin typeface="Times New Roman" pitchFamily="18" charset="0"/>
                <a:cs typeface="Times New Roman" pitchFamily="18" charset="0"/>
              </a:rPr>
              <a:t>CTM</a:t>
            </a:r>
            <a:r>
              <a:rPr lang="en-US" sz="2600" b="1" u="sng" dirty="0">
                <a:latin typeface="Times New Roman" pitchFamily="18" charset="0"/>
                <a:cs typeface="Times New Roman" pitchFamily="18" charset="0"/>
              </a:rPr>
              <a:t>:</a:t>
            </a:r>
          </a:p>
          <a:p>
            <a:pPr marL="0" indent="0">
              <a:buNone/>
            </a:pPr>
            <a:r>
              <a:rPr lang="vi-VN" sz="2600" dirty="0">
                <a:latin typeface="Times New Roman" pitchFamily="18" charset="0"/>
                <a:cs typeface="Times New Roman" pitchFamily="18" charset="0"/>
              </a:rPr>
              <a:t>WBC: 10.5</a:t>
            </a:r>
            <a:r>
              <a:rPr lang="en-US" sz="2600" dirty="0">
                <a:latin typeface="Times New Roman" pitchFamily="18" charset="0"/>
                <a:cs typeface="Times New Roman" pitchFamily="18" charset="0"/>
              </a:rPr>
              <a:t> </a:t>
            </a:r>
            <a:r>
              <a:rPr lang="vi-VN" sz="2600" dirty="0">
                <a:latin typeface="Times New Roman" pitchFamily="18" charset="0"/>
                <a:cs typeface="Times New Roman" pitchFamily="18" charset="0"/>
              </a:rPr>
              <a:t>(10^3/mm3)	NEU: 53</a:t>
            </a:r>
            <a:r>
              <a:rPr lang="en-US" sz="2600" dirty="0">
                <a:latin typeface="Times New Roman" pitchFamily="18" charset="0"/>
                <a:cs typeface="Times New Roman" pitchFamily="18" charset="0"/>
              </a:rPr>
              <a:t>.4%</a:t>
            </a:r>
            <a:endParaRPr lang="vi-VN" sz="2600" dirty="0">
              <a:latin typeface="Times New Roman" pitchFamily="18" charset="0"/>
              <a:cs typeface="Times New Roman" pitchFamily="18" charset="0"/>
            </a:endParaRPr>
          </a:p>
          <a:p>
            <a:pPr marL="0" indent="0">
              <a:buNone/>
            </a:pPr>
            <a:r>
              <a:rPr lang="vi-VN" sz="2600" dirty="0">
                <a:latin typeface="Times New Roman" pitchFamily="18" charset="0"/>
                <a:cs typeface="Times New Roman" pitchFamily="18" charset="0"/>
              </a:rPr>
              <a:t>RBC: 5.19</a:t>
            </a:r>
            <a:r>
              <a:rPr lang="en-US" sz="2600" dirty="0">
                <a:latin typeface="Times New Roman" pitchFamily="18" charset="0"/>
                <a:cs typeface="Times New Roman" pitchFamily="18" charset="0"/>
              </a:rPr>
              <a:t> </a:t>
            </a:r>
            <a:r>
              <a:rPr lang="vi-VN" sz="2600" dirty="0">
                <a:latin typeface="Times New Roman" pitchFamily="18" charset="0"/>
                <a:cs typeface="Times New Roman" pitchFamily="18" charset="0"/>
              </a:rPr>
              <a:t>(10^6/mm3)	HGB: 15.7</a:t>
            </a:r>
            <a:r>
              <a:rPr lang="en-US" sz="2600" dirty="0">
                <a:latin typeface="Times New Roman" pitchFamily="18" charset="0"/>
                <a:cs typeface="Times New Roman" pitchFamily="18" charset="0"/>
              </a:rPr>
              <a:t>  </a:t>
            </a:r>
            <a:r>
              <a:rPr lang="vi-VN" sz="2600" dirty="0">
                <a:latin typeface="Times New Roman" pitchFamily="18" charset="0"/>
                <a:cs typeface="Times New Roman" pitchFamily="18" charset="0"/>
              </a:rPr>
              <a:t>g/</a:t>
            </a:r>
            <a:r>
              <a:rPr lang="vi-VN" sz="2600" dirty="0" err="1">
                <a:latin typeface="Times New Roman" pitchFamily="18" charset="0"/>
                <a:cs typeface="Times New Roman" pitchFamily="18" charset="0"/>
              </a:rPr>
              <a:t>dl</a:t>
            </a:r>
            <a:r>
              <a:rPr lang="vi-VN" sz="2600" dirty="0">
                <a:latin typeface="Times New Roman" pitchFamily="18" charset="0"/>
                <a:cs typeface="Times New Roman" pitchFamily="18" charset="0"/>
              </a:rPr>
              <a:t>		HCT: 47.7%</a:t>
            </a:r>
          </a:p>
          <a:p>
            <a:pPr marL="0" indent="0">
              <a:buNone/>
            </a:pPr>
            <a:r>
              <a:rPr lang="vi-VN" sz="2600" dirty="0">
                <a:latin typeface="Times New Roman" pitchFamily="18" charset="0"/>
                <a:cs typeface="Times New Roman" pitchFamily="18" charset="0"/>
              </a:rPr>
              <a:t>MCV: </a:t>
            </a:r>
            <a:r>
              <a:rPr lang="en-US" sz="2600" dirty="0">
                <a:latin typeface="Times New Roman" pitchFamily="18" charset="0"/>
                <a:ea typeface="+mn-lt"/>
                <a:cs typeface="Times New Roman" pitchFamily="18" charset="0"/>
              </a:rPr>
              <a:t>91.9</a:t>
            </a:r>
            <a:r>
              <a:rPr lang="en-US" sz="2600" dirty="0">
                <a:latin typeface="Times New Roman" pitchFamily="18" charset="0"/>
                <a:cs typeface="Times New Roman" pitchFamily="18" charset="0"/>
              </a:rPr>
              <a:t> </a:t>
            </a:r>
            <a:r>
              <a:rPr lang="vi-VN" sz="2600" dirty="0">
                <a:latin typeface="Times New Roman" pitchFamily="18" charset="0"/>
                <a:cs typeface="Times New Roman" pitchFamily="18" charset="0"/>
              </a:rPr>
              <a:t>um3		MCH: </a:t>
            </a:r>
            <a:r>
              <a:rPr lang="en-US" sz="2600" dirty="0">
                <a:latin typeface="Times New Roman" pitchFamily="18" charset="0"/>
                <a:ea typeface="+mn-lt"/>
                <a:cs typeface="Times New Roman" pitchFamily="18" charset="0"/>
              </a:rPr>
              <a:t>30.3</a:t>
            </a:r>
            <a:r>
              <a:rPr lang="en-US" sz="2600" dirty="0">
                <a:latin typeface="Times New Roman" pitchFamily="18" charset="0"/>
                <a:cs typeface="Times New Roman" pitchFamily="18" charset="0"/>
              </a:rPr>
              <a:t> </a:t>
            </a:r>
            <a:r>
              <a:rPr lang="vi-VN" sz="2600" dirty="0" err="1">
                <a:latin typeface="Times New Roman" pitchFamily="18" charset="0"/>
                <a:cs typeface="Times New Roman" pitchFamily="18" charset="0"/>
              </a:rPr>
              <a:t>pg</a:t>
            </a:r>
            <a:endParaRPr lang="vi-VN" sz="2600">
              <a:latin typeface="Times New Roman" pitchFamily="18" charset="0"/>
              <a:cs typeface="Times New Roman" pitchFamily="18" charset="0"/>
            </a:endParaRPr>
          </a:p>
          <a:p>
            <a:pPr marL="0" indent="0">
              <a:buNone/>
            </a:pPr>
            <a:r>
              <a:rPr lang="vi-VN" sz="2600" dirty="0">
                <a:latin typeface="Times New Roman" pitchFamily="18" charset="0"/>
                <a:cs typeface="Times New Roman" pitchFamily="18" charset="0"/>
              </a:rPr>
              <a:t>PLT: </a:t>
            </a:r>
            <a:r>
              <a:rPr lang="en-US" sz="2600" dirty="0">
                <a:latin typeface="Times New Roman" pitchFamily="18" charset="0"/>
                <a:ea typeface="+mn-lt"/>
                <a:cs typeface="Times New Roman" pitchFamily="18" charset="0"/>
              </a:rPr>
              <a:t>279</a:t>
            </a:r>
            <a:r>
              <a:rPr lang="vi-VN" sz="2600" dirty="0">
                <a:latin typeface="Times New Roman" pitchFamily="18" charset="0"/>
                <a:cs typeface="Times New Roman" pitchFamily="18" charset="0"/>
              </a:rPr>
              <a:t> (10^3/mm3)</a:t>
            </a:r>
          </a:p>
          <a:p>
            <a:pPr>
              <a:buFont typeface="Wingdings" panose="05000000000000000000" pitchFamily="2" charset="2"/>
              <a:buChar char="è"/>
            </a:pPr>
            <a:r>
              <a:rPr lang="en-US" sz="2600" dirty="0">
                <a:latin typeface="Times New Roman" pitchFamily="18" charset="0"/>
                <a:cs typeface="Times New Roman" pitchFamily="18" charset="0"/>
                <a:sym typeface="Wingdings" pitchFamily="2" charset="2"/>
              </a:rPr>
              <a:t>Trong </a:t>
            </a:r>
            <a:r>
              <a:rPr lang="en-US" sz="2600" dirty="0" err="1">
                <a:latin typeface="Times New Roman" pitchFamily="18" charset="0"/>
                <a:cs typeface="Times New Roman" pitchFamily="18" charset="0"/>
                <a:sym typeface="Wingdings" pitchFamily="2" charset="2"/>
              </a:rPr>
              <a:t>giới</a:t>
            </a:r>
            <a:r>
              <a:rPr lang="en-US" sz="2600" dirty="0">
                <a:latin typeface="Times New Roman" pitchFamily="18" charset="0"/>
                <a:cs typeface="Times New Roman" pitchFamily="18" charset="0"/>
                <a:sym typeface="Wingdings" pitchFamily="2" charset="2"/>
              </a:rPr>
              <a:t> </a:t>
            </a:r>
            <a:r>
              <a:rPr lang="en-US" sz="2600" dirty="0" err="1">
                <a:latin typeface="Times New Roman" pitchFamily="18" charset="0"/>
                <a:cs typeface="Times New Roman" pitchFamily="18" charset="0"/>
                <a:sym typeface="Wingdings" pitchFamily="2" charset="2"/>
              </a:rPr>
              <a:t>hạn</a:t>
            </a:r>
            <a:r>
              <a:rPr lang="en-US" sz="2600" dirty="0">
                <a:latin typeface="Times New Roman" pitchFamily="18" charset="0"/>
                <a:cs typeface="Times New Roman" pitchFamily="18" charset="0"/>
                <a:sym typeface="Wingdings" pitchFamily="2" charset="2"/>
              </a:rPr>
              <a:t> </a:t>
            </a:r>
            <a:r>
              <a:rPr lang="en-US" sz="2600" dirty="0" err="1">
                <a:latin typeface="Times New Roman" pitchFamily="18" charset="0"/>
                <a:cs typeface="Times New Roman" pitchFamily="18" charset="0"/>
                <a:sym typeface="Wingdings" pitchFamily="2" charset="2"/>
              </a:rPr>
              <a:t>bình</a:t>
            </a:r>
            <a:r>
              <a:rPr lang="en-US" sz="2600" dirty="0">
                <a:latin typeface="Times New Roman" pitchFamily="18" charset="0"/>
                <a:cs typeface="Times New Roman" pitchFamily="18" charset="0"/>
                <a:sym typeface="Wingdings" pitchFamily="2" charset="2"/>
              </a:rPr>
              <a:t> </a:t>
            </a:r>
            <a:r>
              <a:rPr lang="en-US" sz="2600" dirty="0" err="1">
                <a:latin typeface="Times New Roman" pitchFamily="18" charset="0"/>
                <a:cs typeface="Times New Roman" pitchFamily="18" charset="0"/>
                <a:sym typeface="Wingdings" pitchFamily="2" charset="2"/>
              </a:rPr>
              <a:t>thường</a:t>
            </a:r>
            <a:endParaRPr lang="en-US" sz="2600" dirty="0">
              <a:latin typeface="Times New Roman" pitchFamily="18" charset="0"/>
              <a:cs typeface="Times New Roman" pitchFamily="18" charset="0"/>
              <a:sym typeface="Wingdings" pitchFamily="2" charset="2"/>
            </a:endParaRPr>
          </a:p>
          <a:p>
            <a:pPr marL="0" indent="0">
              <a:buNone/>
            </a:pPr>
            <a:endParaRPr lang="vi-VN" smtClean="0">
              <a:latin typeface="Times New Roman" pitchFamily="18" charset="0"/>
              <a:cs typeface="Times New Roman"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761999" y="416379"/>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Tree>
    <p:extLst>
      <p:ext uri="{BB962C8B-B14F-4D97-AF65-F5344CB8AC3E}">
        <p14:creationId xmlns:p14="http://schemas.microsoft.com/office/powerpoint/2010/main" xmlns="" val="1828646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762000" y="114754"/>
            <a:ext cx="10515600" cy="1325563"/>
          </a:xfrm>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762000" y="1575253"/>
            <a:ext cx="10515600" cy="4575175"/>
          </a:xfrm>
        </p:spPr>
        <p:txBody>
          <a:bodyPr vert="horz" lIns="91440" tIns="45720" rIns="91440" bIns="45720" rtlCol="0" anchor="t">
            <a:normAutofit/>
          </a:bodyPr>
          <a:lstStyle/>
          <a:p>
            <a:pPr marL="0" indent="0">
              <a:buNone/>
            </a:pPr>
            <a:r>
              <a:rPr lang="en-US" sz="2600" b="1" u="sng" smtClean="0">
                <a:latin typeface="Times New Roman" pitchFamily="18" charset="0"/>
                <a:cs typeface="Times New Roman" pitchFamily="18" charset="0"/>
                <a:sym typeface="Wingdings" pitchFamily="2" charset="2"/>
              </a:rPr>
              <a:t>7. </a:t>
            </a:r>
            <a:r>
              <a:rPr lang="en-US" sz="2600" b="1" u="sng" smtClean="0">
                <a:latin typeface="Times New Roman" pitchFamily="18" charset="0"/>
                <a:cs typeface="Times New Roman" pitchFamily="18" charset="0"/>
                <a:sym typeface="Wingdings" pitchFamily="2" charset="2"/>
              </a:rPr>
              <a:t>Sinh hóa máu:</a:t>
            </a:r>
            <a:endParaRPr lang="en-US" sz="2600" b="1" u="sng" smtClean="0">
              <a:latin typeface="Times New Roman" pitchFamily="18" charset="0"/>
              <a:cs typeface="Times New Roman" pitchFamily="18" charset="0"/>
            </a:endParaRPr>
          </a:p>
          <a:p>
            <a:pPr marL="548640" lvl="2" indent="0">
              <a:buNone/>
            </a:pPr>
            <a:r>
              <a:rPr lang="vi-VN" sz="2600" smtClean="0">
                <a:latin typeface="Times New Roman" pitchFamily="18" charset="0"/>
                <a:cs typeface="Times New Roman" pitchFamily="18" charset="0"/>
              </a:rPr>
              <a:t>Ure: </a:t>
            </a:r>
            <a:r>
              <a:rPr lang="en-US" sz="2600" smtClean="0">
                <a:latin typeface="Times New Roman" pitchFamily="18" charset="0"/>
                <a:ea typeface="+mn-lt"/>
                <a:cs typeface="Times New Roman" pitchFamily="18" charset="0"/>
              </a:rPr>
              <a:t>2.6</a:t>
            </a:r>
            <a:r>
              <a:rPr lang="vi-VN" sz="2600" smtClean="0">
                <a:latin typeface="Times New Roman" pitchFamily="18" charset="0"/>
                <a:cs typeface="Times New Roman" pitchFamily="18" charset="0"/>
              </a:rPr>
              <a:t> mmol/l</a:t>
            </a:r>
            <a:r>
              <a:rPr lang="en-US" sz="2600" smtClean="0">
                <a:latin typeface="Times New Roman" pitchFamily="18" charset="0"/>
                <a:cs typeface="Times New Roman" pitchFamily="18" charset="0"/>
              </a:rPr>
              <a:t>					</a:t>
            </a:r>
            <a:endParaRPr lang="vi-VN" sz="2600" smtClean="0">
              <a:latin typeface="Times New Roman" pitchFamily="18" charset="0"/>
              <a:cs typeface="Times New Roman" pitchFamily="18" charset="0"/>
            </a:endParaRPr>
          </a:p>
          <a:p>
            <a:pPr marL="548640" lvl="2" indent="0">
              <a:buNone/>
            </a:pPr>
            <a:r>
              <a:rPr lang="vi-VN" sz="2600" smtClean="0">
                <a:latin typeface="Times New Roman" pitchFamily="18" charset="0"/>
                <a:cs typeface="Times New Roman" pitchFamily="18" charset="0"/>
              </a:rPr>
              <a:t>Creatinin: </a:t>
            </a:r>
            <a:r>
              <a:rPr lang="en-US" sz="2600" smtClean="0">
                <a:latin typeface="Times New Roman" pitchFamily="18" charset="0"/>
                <a:ea typeface="+mn-lt"/>
                <a:cs typeface="Times New Roman" pitchFamily="18" charset="0"/>
              </a:rPr>
              <a:t>72</a:t>
            </a:r>
            <a:r>
              <a:rPr lang="en-US" sz="2600" smtClean="0">
                <a:latin typeface="Times New Roman" pitchFamily="18" charset="0"/>
                <a:cs typeface="Times New Roman" pitchFamily="18" charset="0"/>
              </a:rPr>
              <a:t> </a:t>
            </a:r>
            <a:r>
              <a:rPr lang="vi-VN" sz="2600" smtClean="0">
                <a:latin typeface="Times New Roman" pitchFamily="18" charset="0"/>
                <a:cs typeface="Times New Roman" pitchFamily="18" charset="0"/>
              </a:rPr>
              <a:t>umol/l</a:t>
            </a:r>
          </a:p>
          <a:p>
            <a:pPr marL="548640" lvl="2" indent="0">
              <a:buNone/>
            </a:pPr>
            <a:r>
              <a:rPr lang="vi-VN" sz="2600" smtClean="0">
                <a:latin typeface="Times New Roman" pitchFamily="18" charset="0"/>
                <a:cs typeface="Times New Roman" pitchFamily="18" charset="0"/>
              </a:rPr>
              <a:t>AST: 20</a:t>
            </a:r>
            <a:r>
              <a:rPr lang="en-US" sz="2600" smtClean="0">
                <a:latin typeface="Times New Roman" pitchFamily="18" charset="0"/>
                <a:cs typeface="Times New Roman" pitchFamily="18" charset="0"/>
              </a:rPr>
              <a:t> </a:t>
            </a:r>
            <a:r>
              <a:rPr lang="vi-VN" sz="2600" smtClean="0">
                <a:latin typeface="Times New Roman" pitchFamily="18" charset="0"/>
                <a:cs typeface="Times New Roman" pitchFamily="18" charset="0"/>
              </a:rPr>
              <a:t>U/L      ALT: 20</a:t>
            </a:r>
            <a:r>
              <a:rPr lang="en-US" sz="2600" smtClean="0">
                <a:latin typeface="Times New Roman" pitchFamily="18" charset="0"/>
                <a:cs typeface="Times New Roman" pitchFamily="18" charset="0"/>
              </a:rPr>
              <a:t> </a:t>
            </a:r>
            <a:r>
              <a:rPr lang="vi-VN" sz="2600" smtClean="0">
                <a:latin typeface="Times New Roman" pitchFamily="18" charset="0"/>
                <a:cs typeface="Times New Roman" pitchFamily="18" charset="0"/>
              </a:rPr>
              <a:t>U/L</a:t>
            </a:r>
          </a:p>
          <a:p>
            <a:pPr marL="548640" lvl="2" indent="0">
              <a:buNone/>
            </a:pPr>
            <a:r>
              <a:rPr lang="vi-VN" sz="2600" smtClean="0">
                <a:latin typeface="Times New Roman" pitchFamily="18" charset="0"/>
                <a:cs typeface="Times New Roman" pitchFamily="18" charset="0"/>
              </a:rPr>
              <a:t>Glucose máu: </a:t>
            </a:r>
            <a:r>
              <a:rPr lang="en-US" sz="2600" smtClean="0">
                <a:latin typeface="Times New Roman" pitchFamily="18" charset="0"/>
                <a:cs typeface="Times New Roman" pitchFamily="18" charset="0"/>
              </a:rPr>
              <a:t>5.2</a:t>
            </a:r>
            <a:r>
              <a:rPr lang="vi-VN" sz="2600" smtClean="0">
                <a:latin typeface="Times New Roman" pitchFamily="18" charset="0"/>
                <a:cs typeface="Times New Roman" pitchFamily="18" charset="0"/>
              </a:rPr>
              <a:t> mmol/L </a:t>
            </a:r>
          </a:p>
          <a:p>
            <a:pPr marL="548640" lvl="2" indent="0">
              <a:buNone/>
            </a:pPr>
            <a:endParaRPr lang="en-US" sz="2600" smtClean="0">
              <a:latin typeface="Times New Roman" pitchFamily="18" charset="0"/>
              <a:cs typeface="Times New Roman" pitchFamily="18" charset="0"/>
              <a:sym typeface="Wingdings" panose="05000000000000000000" pitchFamily="2" charset="2"/>
            </a:endParaRPr>
          </a:p>
          <a:p>
            <a:pPr marL="548640" lvl="2" indent="0">
              <a:buNone/>
            </a:pPr>
            <a:r>
              <a:rPr lang="en-US" sz="2600" smtClean="0">
                <a:latin typeface="Times New Roman" pitchFamily="18" charset="0"/>
                <a:cs typeface="Times New Roman" pitchFamily="18" charset="0"/>
                <a:sym typeface="Wingdings" panose="05000000000000000000" pitchFamily="2" charset="2"/>
              </a:rPr>
              <a:t> Trong giới hạn bình thường</a:t>
            </a:r>
            <a:endParaRPr lang="vi-VN" sz="2600" smtClean="0">
              <a:latin typeface="Times New Roman" pitchFamily="18" charset="0"/>
              <a:cs typeface="Times New Roman"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761999" y="416379"/>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
        <p:nvSpPr>
          <p:cNvPr id="6" name="Hộp Văn bản 5">
            <a:extLst>
              <a:ext uri="{FF2B5EF4-FFF2-40B4-BE49-F238E27FC236}">
                <a16:creationId xmlns:a16="http://schemas.microsoft.com/office/drawing/2014/main" xmlns="" id="{A585866E-BEB7-424C-88A1-4E9C6FAE67FB}"/>
              </a:ext>
            </a:extLst>
          </p:cNvPr>
          <p:cNvSpPr txBox="1"/>
          <p:nvPr/>
        </p:nvSpPr>
        <p:spPr>
          <a:xfrm>
            <a:off x="5767187" y="2005535"/>
            <a:ext cx="3928143" cy="1969770"/>
          </a:xfrm>
          <a:prstGeom prst="rect">
            <a:avLst/>
          </a:prstGeom>
          <a:noFill/>
        </p:spPr>
        <p:txBody>
          <a:bodyPr wrap="square" lIns="91440" tIns="45720" rIns="91440" bIns="45720" rtlCol="0" anchor="t">
            <a:spAutoFit/>
          </a:bodyPr>
          <a:lstStyle/>
          <a:p>
            <a:pPr marL="548640" lvl="2"/>
            <a:r>
              <a:rPr lang="vi-VN" sz="2600" dirty="0" err="1">
                <a:latin typeface="+mj-lt"/>
                <a:cs typeface="Times New Roman"/>
              </a:rPr>
              <a:t>Protein</a:t>
            </a:r>
            <a:r>
              <a:rPr lang="vi-VN" sz="2600" dirty="0">
                <a:latin typeface="+mj-lt"/>
                <a:cs typeface="Times New Roman"/>
              </a:rPr>
              <a:t> TP: </a:t>
            </a:r>
            <a:r>
              <a:rPr lang="en-US" sz="2600" dirty="0">
                <a:latin typeface="+mj-lt"/>
                <a:ea typeface="+mn-lt"/>
                <a:cs typeface="+mn-lt"/>
              </a:rPr>
              <a:t>76.2</a:t>
            </a:r>
            <a:r>
              <a:rPr lang="vi-VN" sz="2600" dirty="0">
                <a:latin typeface="+mj-lt"/>
                <a:cs typeface="Times New Roman"/>
              </a:rPr>
              <a:t> g/l</a:t>
            </a:r>
          </a:p>
          <a:p>
            <a:pPr marL="548640" lvl="2"/>
            <a:r>
              <a:rPr lang="vi-VN" sz="2600" dirty="0" err="1">
                <a:latin typeface="+mj-lt"/>
                <a:cs typeface="Times New Roman"/>
              </a:rPr>
              <a:t>Albumin</a:t>
            </a:r>
            <a:r>
              <a:rPr lang="vi-VN" sz="2600" dirty="0">
                <a:latin typeface="+mj-lt"/>
                <a:cs typeface="Times New Roman"/>
              </a:rPr>
              <a:t> </a:t>
            </a:r>
            <a:r>
              <a:rPr lang="vi-VN" sz="2600" dirty="0" err="1">
                <a:latin typeface="+mj-lt"/>
                <a:cs typeface="Times New Roman"/>
              </a:rPr>
              <a:t>máu</a:t>
            </a:r>
            <a:r>
              <a:rPr lang="vi-VN" sz="2600" dirty="0">
                <a:latin typeface="+mj-lt"/>
                <a:cs typeface="Times New Roman"/>
              </a:rPr>
              <a:t>: </a:t>
            </a:r>
            <a:r>
              <a:rPr lang="en-US" sz="2600" dirty="0">
                <a:latin typeface="+mj-lt"/>
                <a:ea typeface="+mn-lt"/>
                <a:cs typeface="+mn-lt"/>
              </a:rPr>
              <a:t>39.6</a:t>
            </a:r>
            <a:r>
              <a:rPr lang="vi-VN" sz="2600" dirty="0">
                <a:latin typeface="+mj-lt"/>
                <a:cs typeface="Times New Roman"/>
              </a:rPr>
              <a:t> g/l</a:t>
            </a:r>
          </a:p>
          <a:p>
            <a:pPr marL="548640" lvl="2"/>
            <a:r>
              <a:rPr lang="vi-VN" sz="2600" dirty="0" err="1">
                <a:latin typeface="+mj-lt"/>
                <a:cs typeface="Times New Roman"/>
              </a:rPr>
              <a:t>Globulin</a:t>
            </a:r>
            <a:r>
              <a:rPr lang="vi-VN" sz="2600" dirty="0">
                <a:latin typeface="+mj-lt"/>
                <a:cs typeface="Times New Roman"/>
              </a:rPr>
              <a:t>: </a:t>
            </a:r>
            <a:r>
              <a:rPr lang="en-US" sz="2600" dirty="0">
                <a:latin typeface="+mj-lt"/>
                <a:ea typeface="+mn-lt"/>
                <a:cs typeface="+mn-lt"/>
              </a:rPr>
              <a:t>36.6</a:t>
            </a:r>
            <a:r>
              <a:rPr lang="vi-VN" sz="2600" dirty="0">
                <a:latin typeface="+mj-lt"/>
                <a:cs typeface="Times New Roman"/>
              </a:rPr>
              <a:t> g/l</a:t>
            </a:r>
          </a:p>
          <a:p>
            <a:pPr marL="548640" lvl="2" indent="0">
              <a:buNone/>
            </a:pPr>
            <a:r>
              <a:rPr lang="vi-VN" sz="2600" dirty="0">
                <a:latin typeface="+mj-lt"/>
                <a:cs typeface="Times New Roman"/>
              </a:rPr>
              <a:t>A/G: </a:t>
            </a:r>
            <a:r>
              <a:rPr lang="en-US" sz="2600" dirty="0">
                <a:latin typeface="+mj-lt"/>
              </a:rPr>
              <a:t>1.1</a:t>
            </a:r>
            <a:endParaRPr lang="en-US" sz="2600" dirty="0">
              <a:latin typeface="+mj-lt"/>
              <a:cs typeface="Calibri Light"/>
            </a:endParaRPr>
          </a:p>
          <a:p>
            <a:endParaRPr lang="en-US" dirty="0">
              <a:latin typeface="+mj-lt"/>
            </a:endParaRPr>
          </a:p>
        </p:txBody>
      </p:sp>
    </p:spTree>
    <p:extLst>
      <p:ext uri="{BB962C8B-B14F-4D97-AF65-F5344CB8AC3E}">
        <p14:creationId xmlns:p14="http://schemas.microsoft.com/office/powerpoint/2010/main" xmlns="" val="1828646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64843260-2650-454A-AD25-2F4F08DFBA00}"/>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AAE90287-4C76-4F2B-932B-EF09CC942F4D}"/>
              </a:ext>
            </a:extLst>
          </p:cNvPr>
          <p:cNvSpPr>
            <a:spLocks noGrp="1"/>
          </p:cNvSpPr>
          <p:nvPr>
            <p:ph idx="1"/>
          </p:nvPr>
        </p:nvSpPr>
        <p:spPr/>
        <p:txBody>
          <a:bodyPr vert="horz" lIns="91440" tIns="45720" rIns="91440" bIns="45720" rtlCol="0" anchor="t">
            <a:normAutofit/>
          </a:bodyPr>
          <a:lstStyle/>
          <a:p>
            <a:pPr marL="0" indent="0" algn="ctr">
              <a:buNone/>
            </a:pPr>
            <a:r>
              <a:rPr lang="en-US" sz="3200" dirty="0" err="1">
                <a:latin typeface="Times New Roman" pitchFamily="18" charset="0"/>
                <a:ea typeface="+mn-lt"/>
                <a:cs typeface="Times New Roman" pitchFamily="18" charset="0"/>
              </a:rPr>
              <a:t>Đau</a:t>
            </a:r>
            <a:r>
              <a:rPr lang="en-US" sz="3200" dirty="0">
                <a:latin typeface="Times New Roman" pitchFamily="18" charset="0"/>
                <a:ea typeface="+mn-lt"/>
                <a:cs typeface="Times New Roman" pitchFamily="18" charset="0"/>
              </a:rPr>
              <a:t> </a:t>
            </a:r>
            <a:r>
              <a:rPr lang="en-US" sz="3200" dirty="0" err="1">
                <a:latin typeface="Times New Roman" pitchFamily="18" charset="0"/>
                <a:ea typeface="+mn-lt"/>
                <a:cs typeface="Times New Roman" pitchFamily="18" charset="0"/>
              </a:rPr>
              <a:t>bụng</a:t>
            </a:r>
          </a:p>
        </p:txBody>
      </p:sp>
      <p:sp>
        <p:nvSpPr>
          <p:cNvPr id="6" name="Mũi tên: Hình ngũ giác 5">
            <a:extLst>
              <a:ext uri="{FF2B5EF4-FFF2-40B4-BE49-F238E27FC236}">
                <a16:creationId xmlns:a16="http://schemas.microsoft.com/office/drawing/2014/main" xmlns="" id="{2168EA81-37F3-4C91-BF06-6EBF136CD3A3}"/>
              </a:ext>
            </a:extLst>
          </p:cNvPr>
          <p:cNvSpPr/>
          <p:nvPr/>
        </p:nvSpPr>
        <p:spPr>
          <a:xfrm>
            <a:off x="838199" y="666750"/>
            <a:ext cx="5606144"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LÍ DO NHẬP VIỆN</a:t>
            </a:r>
          </a:p>
        </p:txBody>
      </p:sp>
      <p:sp>
        <p:nvSpPr>
          <p:cNvPr id="7" name="Mũi tên: Hình ngũ giác 6">
            <a:extLst>
              <a:ext uri="{FF2B5EF4-FFF2-40B4-BE49-F238E27FC236}">
                <a16:creationId xmlns:a16="http://schemas.microsoft.com/office/drawing/2014/main" xmlns="" id="{D9078D5D-54CE-4035-B8A5-4A749447CD95}"/>
              </a:ext>
            </a:extLst>
          </p:cNvPr>
          <p:cNvSpPr/>
          <p:nvPr/>
        </p:nvSpPr>
        <p:spPr>
          <a:xfrm>
            <a:off x="847724" y="690562"/>
            <a:ext cx="1597951"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II</a:t>
            </a:r>
          </a:p>
        </p:txBody>
      </p:sp>
    </p:spTree>
    <p:extLst>
      <p:ext uri="{BB962C8B-B14F-4D97-AF65-F5344CB8AC3E}">
        <p14:creationId xmlns:p14="http://schemas.microsoft.com/office/powerpoint/2010/main" xmlns="" val="332320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762000" y="114754"/>
            <a:ext cx="10515600" cy="1325563"/>
          </a:xfrm>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762000" y="1575253"/>
            <a:ext cx="10515600" cy="4575175"/>
          </a:xfrm>
        </p:spPr>
        <p:txBody>
          <a:bodyPr vert="horz" lIns="91440" tIns="45720" rIns="91440" bIns="45720" rtlCol="0" anchor="t">
            <a:normAutofit/>
          </a:bodyPr>
          <a:lstStyle/>
          <a:p>
            <a:pPr marL="0" indent="0" algn="just">
              <a:buNone/>
            </a:pPr>
            <a:r>
              <a:rPr lang="en-US" b="1" u="sng" dirty="0">
                <a:latin typeface="Times New Roman"/>
                <a:cs typeface="Times New Roman"/>
              </a:rPr>
              <a:t>8</a:t>
            </a:r>
            <a:r>
              <a:rPr lang="en-US" b="1" u="sng" smtClean="0">
                <a:latin typeface="Times New Roman"/>
                <a:cs typeface="Times New Roman"/>
              </a:rPr>
              <a:t>. </a:t>
            </a:r>
            <a:r>
              <a:rPr lang="en-US" b="1" u="sng" dirty="0">
                <a:latin typeface="Times New Roman"/>
                <a:cs typeface="Times New Roman"/>
              </a:rPr>
              <a:t>Đông </a:t>
            </a:r>
            <a:r>
              <a:rPr lang="en-US" b="1" u="sng" dirty="0" err="1">
                <a:latin typeface="Times New Roman"/>
                <a:cs typeface="Times New Roman"/>
              </a:rPr>
              <a:t>máu</a:t>
            </a:r>
            <a:endParaRPr lang="en-US" b="1" u="sng" dirty="0">
              <a:latin typeface="Times New Roman"/>
              <a:cs typeface="Times New Roman"/>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smtClean="0">
                <a:latin typeface="Times New Roman"/>
                <a:cs typeface="Times New Roman"/>
              </a:rPr>
              <a:t>          Đông </a:t>
            </a:r>
            <a:r>
              <a:rPr lang="en-US" dirty="0" err="1">
                <a:latin typeface="Times New Roman"/>
                <a:cs typeface="Times New Roman"/>
              </a:rPr>
              <a:t>máu</a:t>
            </a:r>
            <a:r>
              <a:rPr lang="en-US" dirty="0">
                <a:latin typeface="Times New Roman"/>
                <a:cs typeface="Times New Roman"/>
              </a:rPr>
              <a:t> </a:t>
            </a:r>
            <a:r>
              <a:rPr lang="en-US" dirty="0" err="1">
                <a:latin typeface="Times New Roman"/>
                <a:cs typeface="Times New Roman"/>
              </a:rPr>
              <a:t>bình</a:t>
            </a:r>
            <a:r>
              <a:rPr lang="en-US" dirty="0">
                <a:latin typeface="Times New Roman"/>
                <a:cs typeface="Times New Roman"/>
              </a:rPr>
              <a:t> </a:t>
            </a:r>
            <a:r>
              <a:rPr lang="en-US" dirty="0" err="1">
                <a:latin typeface="Times New Roman"/>
                <a:cs typeface="Times New Roman"/>
              </a:rPr>
              <a:t>thường</a:t>
            </a:r>
            <a:endParaRPr lang="en-US" dirty="0" err="1">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761999" y="416379"/>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graphicFrame>
        <p:nvGraphicFramePr>
          <p:cNvPr id="7" name="Bảng 7">
            <a:extLst>
              <a:ext uri="{FF2B5EF4-FFF2-40B4-BE49-F238E27FC236}">
                <a16:creationId xmlns:a16="http://schemas.microsoft.com/office/drawing/2014/main" xmlns="" id="{70327B5B-0301-4596-829A-0C1FFE190431}"/>
              </a:ext>
            </a:extLst>
          </p:cNvPr>
          <p:cNvGraphicFramePr>
            <a:graphicFrameLocks noGrp="1"/>
          </p:cNvGraphicFramePr>
          <p:nvPr>
            <p:extLst>
              <p:ext uri="{D42A27DB-BD31-4B8C-83A1-F6EECF244321}">
                <p14:modId xmlns:p14="http://schemas.microsoft.com/office/powerpoint/2010/main" xmlns="" val="2243662414"/>
              </p:ext>
            </p:extLst>
          </p:nvPr>
        </p:nvGraphicFramePr>
        <p:xfrm>
          <a:off x="1738510" y="2562678"/>
          <a:ext cx="8168640" cy="185420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xmlns="" val="3704098089"/>
                    </a:ext>
                  </a:extLst>
                </a:gridCol>
                <a:gridCol w="2722880">
                  <a:extLst>
                    <a:ext uri="{9D8B030D-6E8A-4147-A177-3AD203B41FA5}">
                      <a16:colId xmlns:a16="http://schemas.microsoft.com/office/drawing/2014/main" xmlns="" val="4227499527"/>
                    </a:ext>
                  </a:extLst>
                </a:gridCol>
                <a:gridCol w="2722880">
                  <a:extLst>
                    <a:ext uri="{9D8B030D-6E8A-4147-A177-3AD203B41FA5}">
                      <a16:colId xmlns:a16="http://schemas.microsoft.com/office/drawing/2014/main" xmlns="" val="2908939877"/>
                    </a:ext>
                  </a:extLst>
                </a:gridCol>
              </a:tblGrid>
              <a:tr h="370840">
                <a:tc>
                  <a:txBody>
                    <a:bodyPr/>
                    <a:lstStyle/>
                    <a:p>
                      <a:r>
                        <a:rPr lang="vi-VN" b="1" dirty="0">
                          <a:solidFill>
                            <a:schemeClr val="tx1"/>
                          </a:solidFill>
                          <a:latin typeface="+mj-lt"/>
                        </a:rPr>
                        <a:t>TS</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3</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&lt;3 </a:t>
                      </a:r>
                      <a:r>
                        <a:rPr lang="vi-VN" b="0" dirty="0" err="1">
                          <a:solidFill>
                            <a:schemeClr val="tx1"/>
                          </a:solidFill>
                          <a:latin typeface="+mj-lt"/>
                        </a:rPr>
                        <a:t>phút</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2562020970"/>
                  </a:ext>
                </a:extLst>
              </a:tr>
              <a:tr h="370840">
                <a:tc>
                  <a:txBody>
                    <a:bodyPr/>
                    <a:lstStyle/>
                    <a:p>
                      <a:r>
                        <a:rPr lang="vi-VN" b="1" dirty="0">
                          <a:solidFill>
                            <a:schemeClr val="tx1"/>
                          </a:solidFill>
                          <a:latin typeface="+mj-lt"/>
                        </a:rPr>
                        <a:t>TQ</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11.2</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11 – 15 s</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1749893702"/>
                  </a:ext>
                </a:extLst>
              </a:tr>
              <a:tr h="370840">
                <a:tc>
                  <a:txBody>
                    <a:bodyPr/>
                    <a:lstStyle/>
                    <a:p>
                      <a:r>
                        <a:rPr lang="vi-VN" b="1" dirty="0">
                          <a:solidFill>
                            <a:schemeClr val="tx1"/>
                          </a:solidFill>
                          <a:latin typeface="+mj-lt"/>
                        </a:rPr>
                        <a:t>TCK</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28.8</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22 – 44 s</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1654956619"/>
                  </a:ext>
                </a:extLst>
              </a:tr>
              <a:tr h="370840">
                <a:tc>
                  <a:txBody>
                    <a:bodyPr/>
                    <a:lstStyle/>
                    <a:p>
                      <a:r>
                        <a:rPr lang="vi-VN" b="1" dirty="0" err="1">
                          <a:solidFill>
                            <a:schemeClr val="tx1"/>
                          </a:solidFill>
                          <a:latin typeface="+mj-lt"/>
                        </a:rPr>
                        <a:t>Prothrombin</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95</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&gt;70%</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1196311297"/>
                  </a:ext>
                </a:extLst>
              </a:tr>
              <a:tr h="370840">
                <a:tc>
                  <a:txBody>
                    <a:bodyPr/>
                    <a:lstStyle/>
                    <a:p>
                      <a:r>
                        <a:rPr lang="vi-VN" b="1" dirty="0">
                          <a:solidFill>
                            <a:schemeClr val="tx1"/>
                          </a:solidFill>
                          <a:latin typeface="+mj-lt"/>
                        </a:rPr>
                        <a:t>INR</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1.07</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latin typeface="+mj-lt"/>
                        </a:rPr>
                        <a:t>0.8 - 1.2</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1759775317"/>
                  </a:ext>
                </a:extLst>
              </a:tr>
            </a:tbl>
          </a:graphicData>
        </a:graphic>
      </p:graphicFrame>
    </p:spTree>
    <p:extLst>
      <p:ext uri="{BB962C8B-B14F-4D97-AF65-F5344CB8AC3E}">
        <p14:creationId xmlns:p14="http://schemas.microsoft.com/office/powerpoint/2010/main" xmlns="" val="4107226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762000" y="114754"/>
            <a:ext cx="10515600" cy="1325563"/>
          </a:xfrm>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762000" y="1575253"/>
            <a:ext cx="10515600" cy="4575175"/>
          </a:xfrm>
        </p:spPr>
        <p:txBody>
          <a:bodyPr>
            <a:normAutofit/>
          </a:bodyPr>
          <a:lstStyle/>
          <a:p>
            <a:pPr marL="0" indent="0" algn="just">
              <a:buNone/>
            </a:pPr>
            <a:r>
              <a:rPr lang="en-US" sz="2600" b="1" u="sng" smtClean="0">
                <a:latin typeface="Times New Roman" pitchFamily="18" charset="0"/>
                <a:cs typeface="Times New Roman" pitchFamily="18" charset="0"/>
              </a:rPr>
              <a:t>9</a:t>
            </a:r>
            <a:r>
              <a:rPr lang="en-US" sz="2600" b="1" u="sng" smtClean="0">
                <a:latin typeface="Times New Roman" pitchFamily="18" charset="0"/>
                <a:cs typeface="Times New Roman" pitchFamily="18" charset="0"/>
              </a:rPr>
              <a:t>. </a:t>
            </a:r>
            <a:r>
              <a:rPr lang="en-US" sz="2600" b="1" u="sng" smtClean="0">
                <a:latin typeface="Times New Roman" pitchFamily="18" charset="0"/>
                <a:cs typeface="Times New Roman" pitchFamily="18" charset="0"/>
              </a:rPr>
              <a:t>Ion </a:t>
            </a:r>
            <a:r>
              <a:rPr lang="en-US" sz="2600" b="1" u="sng" dirty="0" err="1">
                <a:latin typeface="Times New Roman" pitchFamily="18" charset="0"/>
                <a:cs typeface="Times New Roman" pitchFamily="18" charset="0"/>
              </a:rPr>
              <a:t>đồ</a:t>
            </a:r>
            <a:r>
              <a:rPr lang="en-US" sz="2600" b="1" u="sng" dirty="0">
                <a:latin typeface="Times New Roman" pitchFamily="18" charset="0"/>
                <a:cs typeface="Times New Roman" pitchFamily="18" charset="0"/>
              </a:rPr>
              <a:t>:</a:t>
            </a:r>
          </a:p>
          <a:p>
            <a:pPr marL="548640" lvl="2"/>
            <a:r>
              <a:rPr lang="vi-VN" sz="2600" smtClean="0">
                <a:latin typeface="Times New Roman" pitchFamily="18" charset="0"/>
                <a:cs typeface="Times New Roman" pitchFamily="18" charset="0"/>
              </a:rPr>
              <a:t>Na+: </a:t>
            </a:r>
            <a:r>
              <a:rPr lang="en-US" sz="2600" smtClean="0">
                <a:latin typeface="Times New Roman" pitchFamily="18" charset="0"/>
                <a:ea typeface="+mn-lt"/>
                <a:cs typeface="Times New Roman" pitchFamily="18" charset="0"/>
              </a:rPr>
              <a:t>134.8</a:t>
            </a:r>
            <a:r>
              <a:rPr lang="vi-VN" sz="2600" smtClean="0">
                <a:latin typeface="Times New Roman" pitchFamily="18" charset="0"/>
                <a:cs typeface="Times New Roman" pitchFamily="18" charset="0"/>
              </a:rPr>
              <a:t> mmol/l</a:t>
            </a:r>
          </a:p>
          <a:p>
            <a:pPr marL="548640" lvl="2"/>
            <a:r>
              <a:rPr lang="vi-VN" sz="2600" smtClean="0">
                <a:latin typeface="Times New Roman" pitchFamily="18" charset="0"/>
                <a:cs typeface="Times New Roman" pitchFamily="18" charset="0"/>
              </a:rPr>
              <a:t>K+: </a:t>
            </a:r>
            <a:r>
              <a:rPr lang="en-US" sz="2600" smtClean="0">
                <a:latin typeface="Times New Roman" pitchFamily="18" charset="0"/>
                <a:ea typeface="+mn-lt"/>
                <a:cs typeface="Times New Roman" pitchFamily="18" charset="0"/>
              </a:rPr>
              <a:t>5.0</a:t>
            </a:r>
            <a:r>
              <a:rPr lang="vi-VN" sz="2600" smtClean="0">
                <a:latin typeface="Times New Roman" pitchFamily="18" charset="0"/>
                <a:cs typeface="Times New Roman" pitchFamily="18" charset="0"/>
              </a:rPr>
              <a:t> mmol/l</a:t>
            </a:r>
          </a:p>
          <a:p>
            <a:pPr marL="548640" lvl="2" indent="0">
              <a:buNone/>
            </a:pPr>
            <a:r>
              <a:rPr lang="vi-VN" sz="2600" smtClean="0">
                <a:latin typeface="Times New Roman" pitchFamily="18" charset="0"/>
                <a:cs typeface="Times New Roman" pitchFamily="18" charset="0"/>
              </a:rPr>
              <a:t>Cl-: </a:t>
            </a:r>
            <a:r>
              <a:rPr lang="en-US" sz="2600" smtClean="0">
                <a:latin typeface="Times New Roman" pitchFamily="18" charset="0"/>
                <a:cs typeface="Times New Roman" pitchFamily="18" charset="0"/>
              </a:rPr>
              <a:t>104.9</a:t>
            </a:r>
            <a:r>
              <a:rPr lang="vi-VN" sz="2600" smtClean="0">
                <a:latin typeface="Times New Roman" pitchFamily="18" charset="0"/>
                <a:cs typeface="Times New Roman" pitchFamily="18" charset="0"/>
              </a:rPr>
              <a:t> mmol/l</a:t>
            </a:r>
          </a:p>
          <a:p>
            <a:pPr marL="548640" lvl="2"/>
            <a:r>
              <a:rPr lang="vi-VN" sz="2600" smtClean="0">
                <a:latin typeface="Times New Roman" pitchFamily="18" charset="0"/>
                <a:cs typeface="Times New Roman" pitchFamily="18" charset="0"/>
              </a:rPr>
              <a:t>Ca++: </a:t>
            </a:r>
            <a:r>
              <a:rPr lang="en-US" sz="2600" smtClean="0">
                <a:latin typeface="Times New Roman" pitchFamily="18" charset="0"/>
                <a:ea typeface="+mn-lt"/>
                <a:cs typeface="Times New Roman" pitchFamily="18" charset="0"/>
              </a:rPr>
              <a:t>1.19 </a:t>
            </a:r>
            <a:r>
              <a:rPr lang="en-US" sz="2600" smtClean="0">
                <a:latin typeface="Times New Roman" pitchFamily="18" charset="0"/>
                <a:ea typeface="+mn-lt"/>
                <a:cs typeface="Times New Roman" pitchFamily="18" charset="0"/>
              </a:rPr>
              <a:t>mmol/l</a:t>
            </a:r>
            <a:endParaRPr lang="en-US" sz="2600" dirty="0">
              <a:latin typeface="Times New Roman" pitchFamily="18" charset="0"/>
              <a:cs typeface="Times New Roman" pitchFamily="18" charset="0"/>
            </a:endParaRPr>
          </a:p>
          <a:p>
            <a:pPr marL="0" indent="0" algn="just">
              <a:buNone/>
            </a:pPr>
            <a:r>
              <a:rPr lang="en-US" sz="2600" b="1" u="sng" smtClean="0">
                <a:latin typeface="Times New Roman" pitchFamily="18" charset="0"/>
                <a:cs typeface="Times New Roman" pitchFamily="18" charset="0"/>
              </a:rPr>
              <a:t>10. </a:t>
            </a:r>
            <a:r>
              <a:rPr lang="en-US" sz="2600" b="1" u="sng" smtClean="0">
                <a:latin typeface="Times New Roman" pitchFamily="18" charset="0"/>
                <a:cs typeface="Times New Roman" pitchFamily="18" charset="0"/>
              </a:rPr>
              <a:t>Marker </a:t>
            </a:r>
            <a:r>
              <a:rPr lang="en-US" sz="2600" b="1" u="sng" dirty="0" err="1">
                <a:latin typeface="Times New Roman" pitchFamily="18" charset="0"/>
                <a:cs typeface="Times New Roman" pitchFamily="18" charset="0"/>
              </a:rPr>
              <a:t>ung</a:t>
            </a:r>
            <a:r>
              <a:rPr lang="en-US" sz="2600" b="1" u="sng" dirty="0">
                <a:latin typeface="Times New Roman" pitchFamily="18" charset="0"/>
                <a:cs typeface="Times New Roman" pitchFamily="18" charset="0"/>
              </a:rPr>
              <a:t> </a:t>
            </a:r>
            <a:r>
              <a:rPr lang="en-US" sz="2600" b="1" u="sng" err="1">
                <a:latin typeface="Times New Roman" pitchFamily="18" charset="0"/>
                <a:cs typeface="Times New Roman" pitchFamily="18" charset="0"/>
              </a:rPr>
              <a:t>thư</a:t>
            </a:r>
            <a:r>
              <a:rPr lang="en-US" sz="2600" b="1" u="sng" smtClean="0">
                <a:latin typeface="Times New Roman" pitchFamily="18" charset="0"/>
                <a:cs typeface="Times New Roman" pitchFamily="18" charset="0"/>
              </a:rPr>
              <a:t>:</a:t>
            </a:r>
          </a:p>
          <a:p>
            <a:pPr marL="548640" lvl="2"/>
            <a:r>
              <a:rPr lang="en-US" sz="2600" smtClean="0">
                <a:latin typeface="Times New Roman" pitchFamily="18" charset="0"/>
                <a:cs typeface="Times New Roman" pitchFamily="18" charset="0"/>
              </a:rPr>
              <a:t>CEA </a:t>
            </a:r>
            <a:r>
              <a:rPr lang="en-US" sz="2600" smtClean="0">
                <a:latin typeface="Times New Roman" pitchFamily="18" charset="0"/>
                <a:ea typeface="+mn-lt"/>
                <a:cs typeface="Times New Roman" pitchFamily="18" charset="0"/>
              </a:rPr>
              <a:t>73.7</a:t>
            </a:r>
            <a:r>
              <a:rPr lang="en-US" sz="2600" smtClean="0">
                <a:latin typeface="Times New Roman" pitchFamily="18" charset="0"/>
                <a:cs typeface="Times New Roman" pitchFamily="18" charset="0"/>
              </a:rPr>
              <a:t> ng/mL (</a:t>
            </a:r>
            <a:r>
              <a:rPr lang="en-US" sz="2600" smtClean="0">
                <a:latin typeface="Times New Roman" pitchFamily="18" charset="0"/>
                <a:ea typeface="+mn-lt"/>
                <a:cs typeface="Times New Roman" pitchFamily="18" charset="0"/>
              </a:rPr>
              <a:t>0-5 ng/ml)</a:t>
            </a:r>
          </a:p>
          <a:p>
            <a:pPr marL="548640" lvl="2">
              <a:buNone/>
            </a:pPr>
            <a:r>
              <a:rPr lang="en-US" sz="2600" smtClean="0">
                <a:latin typeface="Times New Roman" pitchFamily="18" charset="0"/>
                <a:ea typeface="+mn-lt"/>
                <a:cs typeface="Times New Roman" pitchFamily="18" charset="0"/>
              </a:rPr>
              <a:t>=&gt; CEA</a:t>
            </a:r>
            <a:r>
              <a:rPr lang="en-US" sz="2600" smtClean="0">
                <a:latin typeface="Times New Roman" pitchFamily="18" charset="0"/>
                <a:ea typeface="+mn-lt"/>
                <a:cs typeface="Times New Roman" pitchFamily="18" charset="0"/>
              </a:rPr>
              <a:t> tăng cao phù hợp với ung thư trực tràng =&gt; theo dõi CEA sau</a:t>
            </a:r>
            <a:r>
              <a:rPr lang="en-US" sz="2600" smtClean="0">
                <a:latin typeface="Times New Roman" pitchFamily="18" charset="0"/>
                <a:ea typeface="+mn-lt"/>
                <a:cs typeface="Times New Roman" pitchFamily="18" charset="0"/>
              </a:rPr>
              <a:t> </a:t>
            </a:r>
            <a:r>
              <a:rPr lang="en-US" sz="2600" smtClean="0">
                <a:latin typeface="Times New Roman" pitchFamily="18" charset="0"/>
                <a:ea typeface="+mn-lt"/>
                <a:cs typeface="Times New Roman" pitchFamily="18" charset="0"/>
              </a:rPr>
              <a:t>điều trị</a:t>
            </a:r>
            <a:endParaRPr lang="en-US" sz="2600" smtClean="0">
              <a:latin typeface="Times New Roman" pitchFamily="18" charset="0"/>
              <a:cs typeface="Times New Roman"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761999" y="416379"/>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spTree>
    <p:extLst>
      <p:ext uri="{BB962C8B-B14F-4D97-AF65-F5344CB8AC3E}">
        <p14:creationId xmlns:p14="http://schemas.microsoft.com/office/powerpoint/2010/main" xmlns="" val="3602956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762000" y="114754"/>
            <a:ext cx="10515600" cy="1325563"/>
          </a:xfrm>
        </p:spPr>
        <p:txBody>
          <a:bodyPr/>
          <a:lstStyle/>
          <a:p>
            <a:endParaRPr lang="en-US" dirty="0"/>
          </a:p>
        </p:txBody>
      </p:sp>
      <p:sp>
        <p:nvSpPr>
          <p:cNvPr id="3" name="Chỗ dành sẵn cho Nội dung 2">
            <a:extLst>
              <a:ext uri="{FF2B5EF4-FFF2-40B4-BE49-F238E27FC236}">
                <a16:creationId xmlns:a16="http://schemas.microsoft.com/office/drawing/2014/main" xmlns="" id="{49CF45A4-5860-4E09-A170-F497EFD60612}"/>
              </a:ext>
            </a:extLst>
          </p:cNvPr>
          <p:cNvSpPr>
            <a:spLocks noGrp="1"/>
          </p:cNvSpPr>
          <p:nvPr>
            <p:ph idx="1"/>
          </p:nvPr>
        </p:nvSpPr>
        <p:spPr>
          <a:xfrm>
            <a:off x="762000" y="1575253"/>
            <a:ext cx="10515600" cy="4575175"/>
          </a:xfrm>
        </p:spPr>
        <p:txBody>
          <a:bodyPr vert="horz" lIns="91440" tIns="45720" rIns="91440" bIns="45720" rtlCol="0" anchor="t">
            <a:normAutofit/>
          </a:bodyPr>
          <a:lstStyle/>
          <a:p>
            <a:pPr marL="0" indent="0" algn="just">
              <a:buNone/>
            </a:pPr>
            <a:r>
              <a:rPr lang="en-US" dirty="0">
                <a:latin typeface="Times New Roman"/>
                <a:cs typeface="Times New Roman"/>
              </a:rPr>
              <a:t>6. </a:t>
            </a:r>
            <a:r>
              <a:rPr lang="en-US" dirty="0" err="1">
                <a:latin typeface="Times New Roman"/>
                <a:cs typeface="Times New Roman"/>
              </a:rPr>
              <a:t>Tổng</a:t>
            </a:r>
            <a:r>
              <a:rPr lang="en-US" dirty="0">
                <a:latin typeface="Times New Roman"/>
                <a:cs typeface="Times New Roman"/>
              </a:rPr>
              <a:t> </a:t>
            </a:r>
            <a:r>
              <a:rPr lang="en-US" dirty="0" err="1">
                <a:latin typeface="Times New Roman"/>
                <a:cs typeface="Times New Roman"/>
              </a:rPr>
              <a:t>phân</a:t>
            </a:r>
            <a:r>
              <a:rPr lang="en-US" dirty="0">
                <a:latin typeface="Times New Roman"/>
                <a:cs typeface="Times New Roman"/>
              </a:rPr>
              <a:t> </a:t>
            </a:r>
            <a:r>
              <a:rPr lang="en-US" dirty="0" err="1">
                <a:latin typeface="Times New Roman"/>
                <a:cs typeface="Times New Roman"/>
              </a:rPr>
              <a:t>tích</a:t>
            </a:r>
            <a:r>
              <a:rPr lang="en-US" dirty="0">
                <a:latin typeface="Times New Roman"/>
                <a:cs typeface="Times New Roman"/>
              </a:rPr>
              <a:t> </a:t>
            </a:r>
            <a:r>
              <a:rPr lang="en-US" dirty="0" err="1">
                <a:latin typeface="Times New Roman"/>
                <a:cs typeface="Times New Roman"/>
              </a:rPr>
              <a:t>nước</a:t>
            </a:r>
            <a:r>
              <a:rPr lang="en-US" dirty="0">
                <a:latin typeface="Times New Roman"/>
                <a:cs typeface="Times New Roman"/>
              </a:rPr>
              <a:t> </a:t>
            </a:r>
            <a:r>
              <a:rPr lang="en-US" dirty="0" err="1">
                <a:latin typeface="Times New Roman"/>
                <a:cs typeface="Times New Roman"/>
              </a:rPr>
              <a:t>tiểu</a:t>
            </a:r>
            <a:endParaRPr lang="en-US" dirty="0">
              <a:latin typeface="Times New Roman"/>
              <a:cs typeface="Times New Roman"/>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Mũi tên: Hình ngũ giác 3">
            <a:extLst>
              <a:ext uri="{FF2B5EF4-FFF2-40B4-BE49-F238E27FC236}">
                <a16:creationId xmlns:a16="http://schemas.microsoft.com/office/drawing/2014/main" xmlns="" id="{8B564E74-0873-4A01-A2EE-9D8D9202B55B}"/>
              </a:ext>
            </a:extLst>
          </p:cNvPr>
          <p:cNvSpPr/>
          <p:nvPr/>
        </p:nvSpPr>
        <p:spPr>
          <a:xfrm>
            <a:off x="761999" y="416379"/>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BIỆN LUẬN CLS</a:t>
            </a:r>
          </a:p>
        </p:txBody>
      </p:sp>
      <p:sp>
        <p:nvSpPr>
          <p:cNvPr id="5" name="Mũi tên: Hình ngũ giác 4">
            <a:extLst>
              <a:ext uri="{FF2B5EF4-FFF2-40B4-BE49-F238E27FC236}">
                <a16:creationId xmlns:a16="http://schemas.microsoft.com/office/drawing/2014/main" xmlns="" id="{FC1FEFB1-F0C0-42B3-AC70-F92563955D58}"/>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a:t>
            </a:r>
          </a:p>
        </p:txBody>
      </p:sp>
      <p:graphicFrame>
        <p:nvGraphicFramePr>
          <p:cNvPr id="6" name="Bảng 7">
            <a:extLst>
              <a:ext uri="{FF2B5EF4-FFF2-40B4-BE49-F238E27FC236}">
                <a16:creationId xmlns:a16="http://schemas.microsoft.com/office/drawing/2014/main" xmlns="" id="{AE61A221-A8EE-4F16-BE91-670F3F890062}"/>
              </a:ext>
            </a:extLst>
          </p:cNvPr>
          <p:cNvGraphicFramePr>
            <a:graphicFrameLocks noGrp="1"/>
          </p:cNvGraphicFramePr>
          <p:nvPr>
            <p:extLst>
              <p:ext uri="{D42A27DB-BD31-4B8C-83A1-F6EECF244321}">
                <p14:modId xmlns:p14="http://schemas.microsoft.com/office/powerpoint/2010/main" xmlns="" val="300955213"/>
              </p:ext>
            </p:extLst>
          </p:nvPr>
        </p:nvGraphicFramePr>
        <p:xfrm>
          <a:off x="1307189" y="2160112"/>
          <a:ext cx="8168640" cy="4450073"/>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xmlns="" val="1417883141"/>
                    </a:ext>
                  </a:extLst>
                </a:gridCol>
                <a:gridCol w="2722880">
                  <a:extLst>
                    <a:ext uri="{9D8B030D-6E8A-4147-A177-3AD203B41FA5}">
                      <a16:colId xmlns:a16="http://schemas.microsoft.com/office/drawing/2014/main" xmlns="" val="3151636410"/>
                    </a:ext>
                  </a:extLst>
                </a:gridCol>
                <a:gridCol w="2722880">
                  <a:extLst>
                    <a:ext uri="{9D8B030D-6E8A-4147-A177-3AD203B41FA5}">
                      <a16:colId xmlns:a16="http://schemas.microsoft.com/office/drawing/2014/main" xmlns="" val="2077987483"/>
                    </a:ext>
                  </a:extLst>
                </a:gridCol>
              </a:tblGrid>
              <a:tr h="370840">
                <a:tc>
                  <a:txBody>
                    <a:bodyPr/>
                    <a:lstStyle/>
                    <a:p>
                      <a:r>
                        <a:rPr lang="vi-VN" b="1" dirty="0" err="1">
                          <a:solidFill>
                            <a:schemeClr val="tx1"/>
                          </a:solidFill>
                        </a:rPr>
                        <a:t>Ery</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err="1">
                          <a:solidFill>
                            <a:schemeClr val="tx1"/>
                          </a:solidFill>
                        </a:rPr>
                        <a:t>Negative</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800" b="0" i="0" u="none" strike="noStrike" noProof="0" dirty="0">
                          <a:solidFill>
                            <a:schemeClr val="tx1"/>
                          </a:solidFill>
                        </a:rPr>
                        <a:t>&lt;10 Ery/ul</a:t>
                      </a:r>
                      <a:endParaRPr lang="en-US" sz="1800" b="0" i="0" u="none" strike="noStrike" noProof="0" dirty="0">
                        <a:solidFill>
                          <a:schemeClr val="tx1"/>
                        </a:solidFill>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3137284353"/>
                  </a:ext>
                </a:extLst>
              </a:tr>
              <a:tr h="370840">
                <a:tc>
                  <a:txBody>
                    <a:bodyPr/>
                    <a:lstStyle/>
                    <a:p>
                      <a:r>
                        <a:rPr lang="vi-VN" b="1" dirty="0" err="1">
                          <a:solidFill>
                            <a:schemeClr val="tx1"/>
                          </a:solidFill>
                        </a:rPr>
                        <a:t>Urobilinogen</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vi-VN" b="0" dirty="0">
                          <a:solidFill>
                            <a:schemeClr val="tx1"/>
                          </a:solidFill>
                        </a:rPr>
                        <a:t>12</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800" b="0" i="0" u="none" strike="noStrike" noProof="0" dirty="0"/>
                        <a:t> ≤ 17 </a:t>
                      </a:r>
                      <a:r>
                        <a:rPr lang="en-US" sz="1800" b="0" i="0" u="none" strike="noStrike" noProof="0" dirty="0" err="1"/>
                        <a:t>umol</a:t>
                      </a:r>
                      <a:r>
                        <a:rPr lang="en-US" sz="1800" b="0" i="0" u="none" strike="noStrike" noProof="0" dirty="0"/>
                        <a:t>/L </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1075157384"/>
                  </a:ext>
                </a:extLst>
              </a:tr>
              <a:tr h="370840">
                <a:tc>
                  <a:txBody>
                    <a:bodyPr/>
                    <a:lstStyle/>
                    <a:p>
                      <a:r>
                        <a:rPr lang="vi-VN" b="1" dirty="0" err="1">
                          <a:solidFill>
                            <a:schemeClr val="tx1"/>
                          </a:solidFill>
                        </a:rPr>
                        <a:t>Bilirubin</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lvl="0" algn="ctr">
                        <a:buNone/>
                      </a:pPr>
                      <a:r>
                        <a:rPr lang="vi-VN" sz="1800" b="0" i="0" u="none" strike="noStrike" noProof="0" dirty="0" err="1">
                          <a:solidFill>
                            <a:schemeClr val="tx1"/>
                          </a:solidFill>
                          <a:latin typeface="Arial"/>
                        </a:rPr>
                        <a:t>Negative</a:t>
                      </a:r>
                      <a:endParaRPr lang="vi-VN" dirty="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lvl="0" algn="ctr">
                        <a:buNone/>
                      </a:pPr>
                      <a:r>
                        <a:rPr lang="vi-VN" sz="1800" b="0" i="0" u="none" strike="noStrike" noProof="0" dirty="0">
                          <a:latin typeface="Arial"/>
                        </a:rPr>
                        <a:t>&lt; 3.4 </a:t>
                      </a:r>
                      <a:r>
                        <a:rPr lang="vi-VN" sz="1800" b="0" i="0" u="none" strike="noStrike" noProof="0" dirty="0" err="1">
                          <a:latin typeface="Arial"/>
                        </a:rPr>
                        <a:t>umol</a:t>
                      </a:r>
                      <a:r>
                        <a:rPr lang="vi-VN" sz="1800" b="0" i="0" u="none" strike="noStrike" noProof="0" dirty="0">
                          <a:latin typeface="Arial"/>
                        </a:rPr>
                        <a:t>/L</a:t>
                      </a:r>
                      <a:endParaRPr lang="vi-VN" dirty="0"/>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extLst>
                  <a:ext uri="{0D108BD9-81ED-4DB2-BD59-A6C34878D82A}">
                    <a16:rowId xmlns:a16="http://schemas.microsoft.com/office/drawing/2014/main" xmlns="" val="1654895699"/>
                  </a:ext>
                </a:extLst>
              </a:tr>
              <a:tr h="370840">
                <a:tc>
                  <a:txBody>
                    <a:bodyPr/>
                    <a:lstStyle/>
                    <a:p>
                      <a:r>
                        <a:rPr lang="vi-VN" b="1" dirty="0" err="1">
                          <a:solidFill>
                            <a:schemeClr val="tx1"/>
                          </a:solidFill>
                        </a:rPr>
                        <a:t>Nitrite</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vi-VN" sz="1800" b="0" i="0" u="none" strike="noStrike" noProof="0" err="1">
                          <a:solidFill>
                            <a:schemeClr val="tx1"/>
                          </a:solidFill>
                          <a:latin typeface="Arial"/>
                        </a:rPr>
                        <a:t>Negative</a:t>
                      </a:r>
                      <a:endParaRPr lang="vi-VN" err="1"/>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800" b="0" i="0" u="none" strike="noStrike" noProof="0" dirty="0">
                          <a:latin typeface="Arial"/>
                        </a:rPr>
                        <a:t>Negative</a:t>
                      </a:r>
                      <a:endParaRPr lang="vi-VN" sz="1800" b="0" i="0" u="none" strike="noStrike" noProof="0" dirty="0">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2454423493"/>
                  </a:ext>
                </a:extLst>
              </a:tr>
              <a:tr h="370840">
                <a:tc>
                  <a:txBody>
                    <a:bodyPr/>
                    <a:lstStyle/>
                    <a:p>
                      <a:r>
                        <a:rPr lang="vi-VN" b="1" dirty="0" err="1">
                          <a:solidFill>
                            <a:schemeClr val="tx1"/>
                          </a:solidFill>
                        </a:rPr>
                        <a:t>Ketones</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vi-VN" sz="1800" b="0" i="0" u="none" strike="noStrike" noProof="0" err="1">
                          <a:solidFill>
                            <a:schemeClr val="tx1"/>
                          </a:solidFill>
                          <a:latin typeface="Arial"/>
                        </a:rPr>
                        <a:t>Negative</a:t>
                      </a:r>
                      <a:endParaRPr lang="vi-VN" err="1"/>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800" b="0" i="0" u="none" strike="noStrike" noProof="0" dirty="0">
                          <a:latin typeface="Arial"/>
                        </a:rPr>
                        <a:t>&lt; 0.5 mmol/l</a:t>
                      </a:r>
                      <a:endParaRPr lang="vi-VN" sz="1800" b="0" i="0" u="none" strike="noStrike" noProof="0" dirty="0">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3967902888"/>
                  </a:ext>
                </a:extLst>
              </a:tr>
              <a:tr h="370840">
                <a:tc>
                  <a:txBody>
                    <a:bodyPr/>
                    <a:lstStyle/>
                    <a:p>
                      <a:r>
                        <a:rPr lang="vi-VN" b="1" dirty="0" err="1">
                          <a:solidFill>
                            <a:schemeClr val="tx1"/>
                          </a:solidFill>
                        </a:rPr>
                        <a:t>Pro</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vi-VN" sz="1800" b="0" i="0" u="none" strike="noStrike" noProof="0" err="1">
                          <a:solidFill>
                            <a:schemeClr val="tx1"/>
                          </a:solidFill>
                          <a:latin typeface="Arial"/>
                        </a:rPr>
                        <a:t>Negative</a:t>
                      </a:r>
                      <a:endParaRPr lang="vi-VN" err="1"/>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800" b="0" i="0" u="none" strike="noStrike" noProof="0" dirty="0">
                          <a:latin typeface="Arial"/>
                        </a:rPr>
                        <a:t>&lt; 0.1 g/L</a:t>
                      </a:r>
                      <a:endParaRPr lang="vi-VN" sz="1800" b="0" i="0" u="none" strike="noStrike" noProof="0" dirty="0">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2133808375"/>
                  </a:ext>
                </a:extLst>
              </a:tr>
              <a:tr h="370840">
                <a:tc>
                  <a:txBody>
                    <a:bodyPr/>
                    <a:lstStyle/>
                    <a:p>
                      <a:r>
                        <a:rPr lang="vi-VN" b="1" dirty="0" err="1">
                          <a:solidFill>
                            <a:schemeClr val="tx1"/>
                          </a:solidFill>
                        </a:rPr>
                        <a:t>Glu</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vi-VN" sz="1800" b="0" i="0" u="none" strike="noStrike" noProof="0" err="1">
                          <a:solidFill>
                            <a:schemeClr val="tx1"/>
                          </a:solidFill>
                          <a:latin typeface="Arial"/>
                        </a:rPr>
                        <a:t>Negative</a:t>
                      </a:r>
                      <a:endParaRPr lang="vi-VN" err="1"/>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800" b="0" i="0" u="none" strike="noStrike" noProof="0" dirty="0">
                          <a:latin typeface="Arial"/>
                        </a:rPr>
                        <a:t>&lt; 1.7mmol/L</a:t>
                      </a:r>
                      <a:endParaRPr lang="vi-VN" sz="1800" b="0" i="0" u="none" strike="noStrike" noProof="0" dirty="0">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1289276495"/>
                  </a:ext>
                </a:extLst>
              </a:tr>
              <a:tr h="370840">
                <a:tc>
                  <a:txBody>
                    <a:bodyPr/>
                    <a:lstStyle/>
                    <a:p>
                      <a:r>
                        <a:rPr lang="vi-VN" b="1" dirty="0" err="1">
                          <a:solidFill>
                            <a:schemeClr val="tx1"/>
                          </a:solidFill>
                        </a:rPr>
                        <a:t>pH</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ctr"/>
                      <a:r>
                        <a:rPr lang="vi-VN" b="0" dirty="0">
                          <a:solidFill>
                            <a:schemeClr val="tx1"/>
                          </a:solidFill>
                        </a:rPr>
                        <a:t>6.5</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en-US" sz="1800" b="0" i="0" u="none" strike="noStrike" noProof="0" dirty="0">
                          <a:latin typeface="Arial"/>
                        </a:rPr>
                        <a:t>4.8-7.5</a:t>
                      </a:r>
                      <a:endParaRPr lang="vi-VN" sz="1800" b="0" i="0" u="none" strike="noStrike" noProof="0" dirty="0">
                        <a:latin typeface="Arial"/>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9654315"/>
                  </a:ext>
                </a:extLst>
              </a:tr>
              <a:tr h="370839">
                <a:tc>
                  <a:txBody>
                    <a:bodyPr/>
                    <a:lstStyle/>
                    <a:p>
                      <a:pPr lvl="0">
                        <a:buNone/>
                      </a:pPr>
                      <a:r>
                        <a:rPr lang="vi-VN" b="1" dirty="0">
                          <a:solidFill>
                            <a:schemeClr val="tx1"/>
                          </a:solidFill>
                        </a:rPr>
                        <a:t>S.G</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vi-VN" b="0" dirty="0">
                          <a:solidFill>
                            <a:schemeClr val="tx1"/>
                          </a:solidFill>
                        </a:rPr>
                        <a:t>1.022</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en-US" sz="1800" b="0" i="0" u="none" strike="noStrike" noProof="0" dirty="0">
                          <a:latin typeface="Arial"/>
                        </a:rPr>
                        <a:t>1.000 – 1.030</a:t>
                      </a:r>
                      <a:endParaRPr lang="vi-VN" sz="1800" b="0" i="0" u="none" strike="noStrike" noProof="0" dirty="0">
                        <a:latin typeface="Arial"/>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33944261"/>
                  </a:ext>
                </a:extLst>
              </a:tr>
              <a:tr h="370838">
                <a:tc>
                  <a:txBody>
                    <a:bodyPr/>
                    <a:lstStyle/>
                    <a:p>
                      <a:pPr lvl="0">
                        <a:buNone/>
                      </a:pPr>
                      <a:r>
                        <a:rPr lang="vi-VN" b="1" dirty="0" err="1">
                          <a:solidFill>
                            <a:schemeClr val="tx1"/>
                          </a:solidFill>
                        </a:rPr>
                        <a:t>Leukocytes</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vi-VN" sz="1800" b="0" i="0" u="none" strike="noStrike" noProof="0" err="1">
                          <a:solidFill>
                            <a:schemeClr val="tx1"/>
                          </a:solidFill>
                          <a:latin typeface="Arial"/>
                        </a:rPr>
                        <a:t>Negative</a:t>
                      </a:r>
                      <a:endParaRPr lang="vi-VN" err="1"/>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en-US" sz="1800" b="0" i="0" u="none" strike="noStrike" noProof="0" dirty="0">
                          <a:latin typeface="Arial"/>
                        </a:rPr>
                        <a:t>&lt;10 Leu/</a:t>
                      </a:r>
                      <a:r>
                        <a:rPr lang="en-US" sz="1800" b="0" i="0" u="none" strike="noStrike" noProof="0" dirty="0" err="1">
                          <a:latin typeface="Arial"/>
                        </a:rPr>
                        <a:t>uL</a:t>
                      </a:r>
                      <a:endParaRPr lang="vi-VN" sz="1800" b="0" i="0" u="none" strike="noStrike" noProof="0" dirty="0" err="1">
                        <a:latin typeface="Arial"/>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880196001"/>
                  </a:ext>
                </a:extLst>
              </a:tr>
              <a:tr h="370838">
                <a:tc>
                  <a:txBody>
                    <a:bodyPr/>
                    <a:lstStyle/>
                    <a:p>
                      <a:pPr lvl="0">
                        <a:buNone/>
                      </a:pPr>
                      <a:r>
                        <a:rPr lang="vi-VN" b="1" dirty="0" err="1">
                          <a:solidFill>
                            <a:schemeClr val="tx1"/>
                          </a:solidFill>
                        </a:rPr>
                        <a:t>Color</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vi-VN" b="0" err="1">
                          <a:solidFill>
                            <a:schemeClr val="tx1"/>
                          </a:solidFill>
                        </a:rPr>
                        <a:t>Yellow</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en-US" sz="1800" b="0" i="0" u="none" strike="noStrike" noProof="0" dirty="0">
                          <a:latin typeface="Arial"/>
                        </a:rPr>
                        <a:t>Pale Yellow</a:t>
                      </a:r>
                      <a:endParaRPr lang="vi-VN" sz="1800" b="0" i="0" u="none" strike="noStrike" noProof="0" dirty="0">
                        <a:latin typeface="Arial"/>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62142706"/>
                  </a:ext>
                </a:extLst>
              </a:tr>
              <a:tr h="370838">
                <a:tc>
                  <a:txBody>
                    <a:bodyPr/>
                    <a:lstStyle/>
                    <a:p>
                      <a:pPr lvl="0">
                        <a:buNone/>
                      </a:pPr>
                      <a:r>
                        <a:rPr lang="vi-VN" b="1" dirty="0" err="1">
                          <a:solidFill>
                            <a:schemeClr val="tx1"/>
                          </a:solidFill>
                        </a:rPr>
                        <a:t>Clarity</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vi-VN" b="0" err="1">
                          <a:solidFill>
                            <a:schemeClr val="tx1"/>
                          </a:solidFill>
                        </a:rPr>
                        <a:t>Clear</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800" b="0" i="0" u="none" strike="noStrike" noProof="0" dirty="0">
                          <a:latin typeface="Arial"/>
                        </a:rPr>
                        <a:t>Clear</a:t>
                      </a:r>
                      <a:endParaRPr lang="vi-VN" sz="1800" b="0" i="0" u="none" strike="noStrike" noProof="0" dirty="0">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1242099936"/>
                  </a:ext>
                </a:extLst>
              </a:tr>
            </a:tbl>
          </a:graphicData>
        </a:graphic>
      </p:graphicFrame>
    </p:spTree>
    <p:extLst>
      <p:ext uri="{BB962C8B-B14F-4D97-AF65-F5344CB8AC3E}">
        <p14:creationId xmlns:p14="http://schemas.microsoft.com/office/powerpoint/2010/main" xmlns="" val="2050288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XIII. CHẨN ĐOÁN </a:t>
            </a:r>
            <a:br>
              <a:rPr lang="en-US" sz="3600" dirty="0">
                <a:solidFill>
                  <a:srgbClr val="080808"/>
                </a:solidFill>
                <a:latin typeface="Times New Roman" panose="02020603050405020304" pitchFamily="18" charset="0"/>
                <a:cs typeface="Times New Roman" panose="02020603050405020304" pitchFamily="18" charset="0"/>
              </a:rPr>
            </a:br>
            <a:r>
              <a:rPr lang="en-US" sz="3600" dirty="0">
                <a:solidFill>
                  <a:srgbClr val="080808"/>
                </a:solidFill>
                <a:latin typeface="Times New Roman" panose="02020603050405020304" pitchFamily="18" charset="0"/>
                <a:cs typeface="Times New Roman" panose="02020603050405020304" pitchFamily="18" charset="0"/>
              </a:rPr>
              <a:t>XÁC ĐỊNH</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61838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Nội dung 4">
            <a:extLst>
              <a:ext uri="{FF2B5EF4-FFF2-40B4-BE49-F238E27FC236}">
                <a16:creationId xmlns:a16="http://schemas.microsoft.com/office/drawing/2014/main" xmlns="" id="{2FAB830E-5F5A-4A90-8CD6-1E9E25289BD8}"/>
              </a:ext>
            </a:extLst>
          </p:cNvPr>
          <p:cNvSpPr>
            <a:spLocks noGrp="1"/>
          </p:cNvSpPr>
          <p:nvPr>
            <p:ph idx="1"/>
          </p:nvPr>
        </p:nvSpPr>
        <p:spPr>
          <a:xfrm>
            <a:off x="844959" y="1658962"/>
            <a:ext cx="10515600" cy="4351338"/>
          </a:xfrm>
        </p:spPr>
        <p:txBody>
          <a:bodyPr vert="horz" lIns="91440" tIns="45720" rIns="91440" bIns="45720" rtlCol="0" anchor="t">
            <a:normAutofit/>
          </a:bodyPr>
          <a:lstStyle/>
          <a:p>
            <a:pPr marL="0" indent="0">
              <a:buNone/>
            </a:pPr>
            <a:r>
              <a:rPr lang="en-US" b="1" dirty="0">
                <a:ea typeface="+mn-lt"/>
                <a:cs typeface="+mn-lt"/>
              </a:rPr>
              <a:t> </a:t>
            </a:r>
            <a:r>
              <a:rPr lang="en-US" b="1" dirty="0" err="1">
                <a:latin typeface="Times New Roman" pitchFamily="18" charset="0"/>
                <a:ea typeface="+mn-lt"/>
                <a:cs typeface="Times New Roman" pitchFamily="18" charset="0"/>
              </a:rPr>
              <a:t>Carcinom</a:t>
            </a:r>
            <a:r>
              <a:rPr lang="en-US" b="1" dirty="0">
                <a:latin typeface="Times New Roman" pitchFamily="18" charset="0"/>
                <a:ea typeface="+mn-lt"/>
                <a:cs typeface="Times New Roman" pitchFamily="18" charset="0"/>
              </a:rPr>
              <a:t> </a:t>
            </a:r>
            <a:r>
              <a:rPr lang="en-US" b="1" dirty="0" err="1">
                <a:latin typeface="Times New Roman" pitchFamily="18" charset="0"/>
                <a:ea typeface="+mn-lt"/>
                <a:cs typeface="Times New Roman" pitchFamily="18" charset="0"/>
              </a:rPr>
              <a:t>trực</a:t>
            </a:r>
            <a:r>
              <a:rPr lang="en-US" b="1" dirty="0">
                <a:latin typeface="Times New Roman" pitchFamily="18" charset="0"/>
                <a:ea typeface="+mn-lt"/>
                <a:cs typeface="Times New Roman" pitchFamily="18" charset="0"/>
              </a:rPr>
              <a:t> </a:t>
            </a:r>
            <a:r>
              <a:rPr lang="en-US" b="1" dirty="0" err="1">
                <a:effectLst/>
                <a:latin typeface="Times New Roman" pitchFamily="18" charset="0"/>
                <a:ea typeface="+mn-lt"/>
                <a:cs typeface="Times New Roman" pitchFamily="18" charset="0"/>
              </a:rPr>
              <a:t>tràng</a:t>
            </a:r>
            <a:r>
              <a:rPr lang="en-US" b="1" dirty="0">
                <a:latin typeface="Times New Roman" pitchFamily="18" charset="0"/>
                <a:ea typeface="+mn-lt"/>
                <a:cs typeface="Times New Roman" pitchFamily="18" charset="0"/>
              </a:rPr>
              <a:t> </a:t>
            </a:r>
            <a:r>
              <a:rPr lang="en-US" b="1" dirty="0" err="1">
                <a:effectLst/>
                <a:latin typeface="Times New Roman" pitchFamily="18" charset="0"/>
                <a:ea typeface="+mn-lt"/>
                <a:cs typeface="Times New Roman" pitchFamily="18" charset="0"/>
              </a:rPr>
              <a:t>giai</a:t>
            </a:r>
            <a:r>
              <a:rPr lang="en-US" b="1" dirty="0">
                <a:latin typeface="Times New Roman" pitchFamily="18" charset="0"/>
                <a:ea typeface="+mn-lt"/>
                <a:cs typeface="Times New Roman" pitchFamily="18" charset="0"/>
              </a:rPr>
              <a:t> </a:t>
            </a:r>
            <a:r>
              <a:rPr lang="en-US" b="1" dirty="0" err="1">
                <a:effectLst/>
                <a:latin typeface="Times New Roman" pitchFamily="18" charset="0"/>
                <a:ea typeface="+mn-lt"/>
                <a:cs typeface="Times New Roman" pitchFamily="18" charset="0"/>
              </a:rPr>
              <a:t>đoạn</a:t>
            </a:r>
            <a:r>
              <a:rPr lang="en-US" b="1" dirty="0">
                <a:latin typeface="Times New Roman" pitchFamily="18" charset="0"/>
                <a:ea typeface="+mn-lt"/>
                <a:cs typeface="Times New Roman" pitchFamily="18" charset="0"/>
              </a:rPr>
              <a:t> IVA (TxNxM1a) </a:t>
            </a:r>
            <a:r>
              <a:rPr lang="en-US" b="1" dirty="0" err="1">
                <a:latin typeface="Times New Roman" pitchFamily="18" charset="0"/>
                <a:ea typeface="+mn-lt"/>
                <a:cs typeface="Times New Roman" pitchFamily="18" charset="0"/>
              </a:rPr>
              <a:t>theo</a:t>
            </a:r>
            <a:r>
              <a:rPr lang="en-US" b="1" dirty="0">
                <a:latin typeface="Times New Roman" pitchFamily="18" charset="0"/>
                <a:ea typeface="+mn-lt"/>
                <a:cs typeface="Times New Roman" pitchFamily="18" charset="0"/>
              </a:rPr>
              <a:t> UICC 2017</a:t>
            </a:r>
            <a:endParaRPr lang="en-US" b="1" dirty="0">
              <a:effectLst/>
              <a:latin typeface="Times New Roman" pitchFamily="18" charset="0"/>
              <a:ea typeface="+mn-lt"/>
              <a:cs typeface="Times New Roman" pitchFamily="18" charset="0"/>
            </a:endParaRPr>
          </a:p>
          <a:p>
            <a:pPr marL="0" indent="0">
              <a:buNone/>
            </a:pPr>
            <a:endParaRPr lang="en-US" sz="4000" b="1" dirty="0"/>
          </a:p>
        </p:txBody>
      </p:sp>
      <p:sp>
        <p:nvSpPr>
          <p:cNvPr id="12" name="Mũi tên: Hình ngũ giác 11">
            <a:extLst>
              <a:ext uri="{FF2B5EF4-FFF2-40B4-BE49-F238E27FC236}">
                <a16:creationId xmlns:a16="http://schemas.microsoft.com/office/drawing/2014/main" xmlns="" id="{C4A5DACF-15ED-4F7C-9CD2-BBA71F57153D}"/>
              </a:ext>
            </a:extLst>
          </p:cNvPr>
          <p:cNvSpPr/>
          <p:nvPr/>
        </p:nvSpPr>
        <p:spPr>
          <a:xfrm>
            <a:off x="761999" y="416379"/>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CHẨN ĐOÁN XÁC ĐỊNH</a:t>
            </a:r>
          </a:p>
        </p:txBody>
      </p:sp>
      <p:sp>
        <p:nvSpPr>
          <p:cNvPr id="13" name="Mũi tên: Hình ngũ giác 12">
            <a:extLst>
              <a:ext uri="{FF2B5EF4-FFF2-40B4-BE49-F238E27FC236}">
                <a16:creationId xmlns:a16="http://schemas.microsoft.com/office/drawing/2014/main" xmlns="" id="{90AC23C9-1695-41D1-B398-7FA7F4322DE9}"/>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XIII</a:t>
            </a:r>
          </a:p>
        </p:txBody>
      </p:sp>
    </p:spTree>
    <p:extLst>
      <p:ext uri="{BB962C8B-B14F-4D97-AF65-F5344CB8AC3E}">
        <p14:creationId xmlns:p14="http://schemas.microsoft.com/office/powerpoint/2010/main" xmlns="" val="2632940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a:cs typeface="Times New Roman"/>
              </a:rPr>
              <a:t>XIII. TƯỜNG TRÌNH PHẪU THUẬT</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30294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Nội dung 4">
            <a:extLst>
              <a:ext uri="{FF2B5EF4-FFF2-40B4-BE49-F238E27FC236}">
                <a16:creationId xmlns:a16="http://schemas.microsoft.com/office/drawing/2014/main" xmlns="" id="{2FAB830E-5F5A-4A90-8CD6-1E9E25289BD8}"/>
              </a:ext>
            </a:extLst>
          </p:cNvPr>
          <p:cNvSpPr>
            <a:spLocks noGrp="1"/>
          </p:cNvSpPr>
          <p:nvPr>
            <p:ph idx="1"/>
          </p:nvPr>
        </p:nvSpPr>
        <p:spPr>
          <a:xfrm>
            <a:off x="844959" y="1716472"/>
            <a:ext cx="10515600" cy="4351338"/>
          </a:xfrm>
        </p:spPr>
        <p:txBody>
          <a:bodyPr vert="horz" lIns="91440" tIns="45720" rIns="91440" bIns="45720" rtlCol="0" anchor="t">
            <a:normAutofit fontScale="85000" lnSpcReduction="20000"/>
          </a:bodyPr>
          <a:lstStyle/>
          <a:p>
            <a:pPr>
              <a:buFont typeface="Arial"/>
              <a:buChar char="•"/>
            </a:pPr>
            <a:r>
              <a:rPr lang="en-US" dirty="0" err="1">
                <a:latin typeface="Times New Roman" pitchFamily="18" charset="0"/>
                <a:ea typeface="+mn-lt"/>
                <a:cs typeface="Times New Roman" pitchFamily="18" charset="0"/>
              </a:rPr>
              <a:t>Họ</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tên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người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Phạm Quốc V. Tuổi:50  </a:t>
            </a:r>
            <a:r>
              <a:rPr lang="en-US" dirty="0" err="1">
                <a:latin typeface="Times New Roman" pitchFamily="18" charset="0"/>
                <a:ea typeface="+mn-lt"/>
                <a:cs typeface="Times New Roman" pitchFamily="18" charset="0"/>
              </a:rPr>
              <a:t>Giới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tính</a:t>
            </a:r>
            <a:r>
              <a:rPr lang="en-US" dirty="0">
                <a:latin typeface="Times New Roman" pitchFamily="18" charset="0"/>
                <a:ea typeface="+mn-lt"/>
                <a:cs typeface="Times New Roman" pitchFamily="18" charset="0"/>
              </a:rPr>
              <a:t>: Nam</a:t>
            </a:r>
          </a:p>
          <a:p>
            <a:pPr>
              <a:buFont typeface="Arial"/>
              <a:buChar char="•"/>
            </a:pPr>
            <a:r>
              <a:rPr lang="en-US" dirty="0">
                <a:latin typeface="Times New Roman" pitchFamily="18" charset="0"/>
                <a:ea typeface="+mn-lt"/>
                <a:cs typeface="Times New Roman" pitchFamily="18" charset="0"/>
              </a:rPr>
              <a:t>Khoa: </a:t>
            </a:r>
            <a:r>
              <a:rPr lang="en-US" dirty="0" err="1">
                <a:latin typeface="Times New Roman" pitchFamily="18" charset="0"/>
                <a:ea typeface="+mn-lt"/>
                <a:cs typeface="Times New Roman" pitchFamily="18" charset="0"/>
              </a:rPr>
              <a:t>Gây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mê</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hồi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sức</a:t>
            </a:r>
          </a:p>
          <a:p>
            <a:pPr>
              <a:buFont typeface="Arial"/>
              <a:buChar char="•"/>
            </a:pPr>
            <a:r>
              <a:rPr lang="en-US" dirty="0" err="1">
                <a:latin typeface="Times New Roman" pitchFamily="18" charset="0"/>
                <a:ea typeface="+mn-lt"/>
                <a:cs typeface="Times New Roman" pitchFamily="18" charset="0"/>
              </a:rPr>
              <a:t>Vào</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viện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lúc</a:t>
            </a:r>
            <a:r>
              <a:rPr lang="en-US" dirty="0">
                <a:latin typeface="Times New Roman" pitchFamily="18" charset="0"/>
                <a:ea typeface="+mn-lt"/>
                <a:cs typeface="Times New Roman" pitchFamily="18" charset="0"/>
              </a:rPr>
              <a:t>: 13 </a:t>
            </a:r>
            <a:r>
              <a:rPr lang="en-US" dirty="0" err="1">
                <a:latin typeface="Times New Roman" pitchFamily="18" charset="0"/>
                <a:ea typeface="+mn-lt"/>
                <a:cs typeface="Times New Roman" pitchFamily="18" charset="0"/>
              </a:rPr>
              <a:t>giờ</a:t>
            </a:r>
            <a:r>
              <a:rPr lang="en-US" dirty="0">
                <a:latin typeface="Times New Roman" pitchFamily="18" charset="0"/>
                <a:ea typeface="+mn-lt"/>
                <a:cs typeface="Times New Roman" pitchFamily="18" charset="0"/>
              </a:rPr>
              <a:t> 57 </a:t>
            </a:r>
            <a:r>
              <a:rPr lang="en-US" dirty="0" err="1">
                <a:latin typeface="Times New Roman" pitchFamily="18" charset="0"/>
                <a:ea typeface="+mn-lt"/>
                <a:cs typeface="Times New Roman" pitchFamily="18" charset="0"/>
              </a:rPr>
              <a:t>phút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ngày</a:t>
            </a:r>
            <a:r>
              <a:rPr lang="en-US" dirty="0">
                <a:latin typeface="Times New Roman" pitchFamily="18" charset="0"/>
                <a:ea typeface="+mn-lt"/>
                <a:cs typeface="Times New Roman" pitchFamily="18" charset="0"/>
              </a:rPr>
              <a:t> 28/04/2021</a:t>
            </a:r>
          </a:p>
          <a:p>
            <a:pPr>
              <a:buFont typeface="Arial"/>
              <a:buChar char="•"/>
            </a:pPr>
            <a:r>
              <a:rPr lang="en-US" dirty="0" err="1">
                <a:latin typeface="Times New Roman" pitchFamily="18" charset="0"/>
                <a:ea typeface="+mn-lt"/>
                <a:cs typeface="Times New Roman" pitchFamily="18" charset="0"/>
              </a:rPr>
              <a:t>Phẫu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lúc</a:t>
            </a:r>
            <a:r>
              <a:rPr lang="en-US" dirty="0">
                <a:latin typeface="Times New Roman" pitchFamily="18" charset="0"/>
                <a:ea typeface="+mn-lt"/>
                <a:cs typeface="Times New Roman" pitchFamily="18" charset="0"/>
              </a:rPr>
              <a:t>: 11 </a:t>
            </a:r>
            <a:r>
              <a:rPr lang="en-US" dirty="0" err="1">
                <a:latin typeface="Times New Roman" pitchFamily="18" charset="0"/>
                <a:ea typeface="+mn-lt"/>
                <a:cs typeface="Times New Roman" pitchFamily="18" charset="0"/>
              </a:rPr>
              <a:t>giờ</a:t>
            </a:r>
            <a:r>
              <a:rPr lang="en-US" dirty="0">
                <a:latin typeface="Times New Roman" pitchFamily="18" charset="0"/>
                <a:ea typeface="+mn-lt"/>
                <a:cs typeface="Times New Roman" pitchFamily="18" charset="0"/>
              </a:rPr>
              <a:t> 15 </a:t>
            </a:r>
            <a:r>
              <a:rPr lang="en-US" dirty="0" err="1">
                <a:latin typeface="Times New Roman" pitchFamily="18" charset="0"/>
                <a:ea typeface="+mn-lt"/>
                <a:cs typeface="Times New Roman" pitchFamily="18" charset="0"/>
              </a:rPr>
              <a:t>phút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ngày</a:t>
            </a:r>
            <a:r>
              <a:rPr lang="en-US" dirty="0">
                <a:latin typeface="Times New Roman" pitchFamily="18" charset="0"/>
                <a:ea typeface="+mn-lt"/>
                <a:cs typeface="Times New Roman" pitchFamily="18" charset="0"/>
              </a:rPr>
              <a:t>  30/04/2021</a:t>
            </a:r>
          </a:p>
          <a:p>
            <a:pPr>
              <a:buFont typeface="Arial"/>
              <a:buChar char="•"/>
            </a:pPr>
            <a:r>
              <a:rPr lang="en-US" dirty="0" err="1">
                <a:latin typeface="Times New Roman" pitchFamily="18" charset="0"/>
                <a:ea typeface="+mn-lt"/>
                <a:cs typeface="Times New Roman" pitchFamily="18" charset="0"/>
              </a:rPr>
              <a:t>Phẫu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kết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thúc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lúc</a:t>
            </a:r>
            <a:r>
              <a:rPr lang="en-US" dirty="0">
                <a:latin typeface="Times New Roman" pitchFamily="18" charset="0"/>
                <a:ea typeface="+mn-lt"/>
                <a:cs typeface="Times New Roman" pitchFamily="18" charset="0"/>
              </a:rPr>
              <a:t>: 13 </a:t>
            </a:r>
            <a:r>
              <a:rPr lang="en-US" dirty="0" err="1">
                <a:latin typeface="Times New Roman" pitchFamily="18" charset="0"/>
                <a:ea typeface="+mn-lt"/>
                <a:cs typeface="Times New Roman" pitchFamily="18" charset="0"/>
              </a:rPr>
              <a:t>giờ</a:t>
            </a:r>
            <a:r>
              <a:rPr lang="en-US" dirty="0">
                <a:latin typeface="Times New Roman" pitchFamily="18" charset="0"/>
                <a:ea typeface="+mn-lt"/>
                <a:cs typeface="Times New Roman" pitchFamily="18" charset="0"/>
              </a:rPr>
              <a:t> 00 </a:t>
            </a:r>
            <a:r>
              <a:rPr lang="en-US" dirty="0" err="1">
                <a:latin typeface="Times New Roman" pitchFamily="18" charset="0"/>
                <a:ea typeface="+mn-lt"/>
                <a:cs typeface="Times New Roman" pitchFamily="18" charset="0"/>
              </a:rPr>
              <a:t>phút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ngày</a:t>
            </a:r>
            <a:r>
              <a:rPr lang="en-US" dirty="0">
                <a:latin typeface="Times New Roman" pitchFamily="18" charset="0"/>
                <a:ea typeface="+mn-lt"/>
                <a:cs typeface="Times New Roman" pitchFamily="18" charset="0"/>
              </a:rPr>
              <a:t> 30/04/2021</a:t>
            </a:r>
          </a:p>
          <a:p>
            <a:pPr>
              <a:buFont typeface="Arial"/>
              <a:buChar char="•"/>
            </a:pPr>
            <a:r>
              <a:rPr lang="en-US" dirty="0" err="1">
                <a:latin typeface="Times New Roman" pitchFamily="18" charset="0"/>
                <a:ea typeface="+mn-lt"/>
                <a:cs typeface="Times New Roman" pitchFamily="18" charset="0"/>
              </a:rPr>
              <a:t>Chẩn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đoán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Trước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phẫu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thuât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Bướu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ác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p>
          <a:p>
            <a:pPr indent="0">
              <a:buNone/>
            </a:pPr>
            <a:r>
              <a:rPr lang="en-US" dirty="0">
                <a:latin typeface="Times New Roman" pitchFamily="18" charset="0"/>
                <a:ea typeface="+mn-lt"/>
                <a:cs typeface="Times New Roman" pitchFamily="18" charset="0"/>
              </a:rPr>
              <a:t>Sau </a:t>
            </a:r>
            <a:r>
              <a:rPr lang="en-US" dirty="0" err="1">
                <a:latin typeface="Times New Roman" pitchFamily="18" charset="0"/>
                <a:ea typeface="+mn-lt"/>
                <a:cs typeface="Times New Roman" pitchFamily="18" charset="0"/>
              </a:rPr>
              <a:t>phẫu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Bướu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ác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viêm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phúc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mạc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toàn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thể</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ung</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thư</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trự</a:t>
            </a:r>
            <a:r>
              <a:rPr lang="en-US" smtClean="0">
                <a:latin typeface="Times New Roman" pitchFamily="18" charset="0"/>
                <a:ea typeface="+mn-lt"/>
                <a:cs typeface="Times New Roman" pitchFamily="18" charset="0"/>
              </a:rPr>
              <a:t>c</a:t>
            </a:r>
            <a:r>
              <a:rPr lang="en-US" dirty="0">
                <a:latin typeface="Times New Roman" pitchFamily="18" charset="0"/>
                <a:ea typeface="+mn-lt"/>
                <a:cs typeface="Times New Roman" pitchFamily="18" charset="0"/>
              </a:rPr>
              <a:t> </a:t>
            </a:r>
            <a:r>
              <a:rPr lang="en-US" dirty="0" err="1">
                <a:effectLst/>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giữa</a:t>
            </a:r>
            <a:r>
              <a:rPr lang="en-US" dirty="0">
                <a:latin typeface="Times New Roman" pitchFamily="18" charset="0"/>
                <a:ea typeface="+mn-lt"/>
                <a:cs typeface="Times New Roman" pitchFamily="18" charset="0"/>
              </a:rPr>
              <a:t> di can </a:t>
            </a:r>
            <a:r>
              <a:rPr lang="en-US" dirty="0" err="1">
                <a:latin typeface="Times New Roman" pitchFamily="18" charset="0"/>
                <a:ea typeface="+mn-lt"/>
                <a:cs typeface="Times New Roman" pitchFamily="18" charset="0"/>
              </a:rPr>
              <a:t>gan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đa</a:t>
            </a:r>
            <a:r>
              <a:rPr lang="en-US" dirty="0">
                <a:latin typeface="Times New Roman" pitchFamily="18" charset="0"/>
                <a:ea typeface="+mn-lt"/>
                <a:cs typeface="Times New Roman" pitchFamily="18" charset="0"/>
              </a:rPr>
              <a:t> ổ</a:t>
            </a:r>
          </a:p>
          <a:p>
            <a:pPr>
              <a:buFont typeface="Arial"/>
              <a:buChar char="•"/>
            </a:pPr>
            <a:r>
              <a:rPr lang="en-US" dirty="0">
                <a:latin typeface="Times New Roman" pitchFamily="18" charset="0"/>
                <a:ea typeface="+mn-lt"/>
                <a:cs typeface="Times New Roman" pitchFamily="18" charset="0"/>
              </a:rPr>
              <a:t>Phương </a:t>
            </a:r>
            <a:r>
              <a:rPr lang="en-US" dirty="0" err="1">
                <a:latin typeface="Times New Roman" pitchFamily="18" charset="0"/>
                <a:ea typeface="+mn-lt"/>
                <a:cs typeface="Times New Roman" pitchFamily="18" charset="0"/>
              </a:rPr>
              <a:t>pháp</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phẫu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mở</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thăm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dò</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lau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rửa</a:t>
            </a:r>
            <a:r>
              <a:rPr lang="en-US" dirty="0">
                <a:latin typeface="Times New Roman" pitchFamily="18" charset="0"/>
                <a:ea typeface="+mn-lt"/>
                <a:cs typeface="Times New Roman" pitchFamily="18" charset="0"/>
              </a:rPr>
              <a:t> ổ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đặt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dẫn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lưu</a:t>
            </a:r>
          </a:p>
          <a:p>
            <a:pPr>
              <a:buFont typeface="Arial"/>
              <a:buChar char="•"/>
            </a:pPr>
            <a:r>
              <a:rPr lang="en-US" dirty="0">
                <a:latin typeface="Times New Roman" pitchFamily="18" charset="0"/>
                <a:ea typeface="+mn-lt"/>
                <a:cs typeface="Times New Roman" pitchFamily="18" charset="0"/>
              </a:rPr>
              <a:t>Phương </a:t>
            </a:r>
            <a:r>
              <a:rPr lang="en-US" dirty="0" err="1">
                <a:latin typeface="Times New Roman" pitchFamily="18" charset="0"/>
                <a:ea typeface="+mn-lt"/>
                <a:cs typeface="Times New Roman" pitchFamily="18" charset="0"/>
              </a:rPr>
              <a:t>pháp</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vô</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cảm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gây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mê</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nội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khí</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quản</a:t>
            </a:r>
          </a:p>
          <a:p>
            <a:pPr>
              <a:buFont typeface="Arial"/>
              <a:buChar char="•"/>
            </a:pPr>
            <a:r>
              <a:rPr lang="en-US" dirty="0">
                <a:latin typeface="Times New Roman" pitchFamily="18" charset="0"/>
                <a:ea typeface="+mn-lt"/>
                <a:cs typeface="Times New Roman" pitchFamily="18" charset="0"/>
              </a:rPr>
              <a:t>Can </a:t>
            </a:r>
            <a:r>
              <a:rPr lang="en-US" dirty="0" err="1">
                <a:latin typeface="Times New Roman" pitchFamily="18" charset="0"/>
                <a:ea typeface="+mn-lt"/>
                <a:cs typeface="Times New Roman" pitchFamily="18" charset="0"/>
              </a:rPr>
              <a:t>thiệp</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phẫu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mở</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thăm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dò</a:t>
            </a:r>
            <a:r>
              <a:rPr lang="en-US" dirty="0">
                <a:latin typeface="Times New Roman" pitchFamily="18" charset="0"/>
                <a:ea typeface="+mn-lt"/>
                <a:cs typeface="Times New Roman" pitchFamily="18" charset="0"/>
              </a:rPr>
              <a:t> - </a:t>
            </a:r>
            <a:r>
              <a:rPr lang="en-US" dirty="0" err="1">
                <a:latin typeface="Times New Roman" pitchFamily="18" charset="0"/>
                <a:ea typeface="+mn-lt"/>
                <a:cs typeface="Times New Roman" pitchFamily="18" charset="0"/>
              </a:rPr>
              <a:t>rửa</a:t>
            </a:r>
            <a:r>
              <a:rPr lang="en-US" dirty="0">
                <a:latin typeface="Times New Roman" pitchFamily="18" charset="0"/>
                <a:ea typeface="+mn-lt"/>
                <a:cs typeface="Times New Roman" pitchFamily="18" charset="0"/>
              </a:rPr>
              <a:t> ổ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dẫn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lưu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môn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tạo</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đại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sigma</a:t>
            </a:r>
          </a:p>
          <a:p>
            <a:pPr marL="0" indent="0">
              <a:buNone/>
            </a:pPr>
            <a:endParaRPr lang="en-US" dirty="0">
              <a:effectLst/>
              <a:ea typeface="+mn-lt"/>
              <a:cs typeface="+mn-lt"/>
            </a:endParaRPr>
          </a:p>
          <a:p>
            <a:pPr marL="0" indent="0">
              <a:buNone/>
            </a:pPr>
            <a:endParaRPr lang="en-US" sz="4000" b="1" dirty="0"/>
          </a:p>
        </p:txBody>
      </p:sp>
      <p:sp>
        <p:nvSpPr>
          <p:cNvPr id="12" name="Mũi tên: Hình ngũ giác 11">
            <a:extLst>
              <a:ext uri="{FF2B5EF4-FFF2-40B4-BE49-F238E27FC236}">
                <a16:creationId xmlns:a16="http://schemas.microsoft.com/office/drawing/2014/main" xmlns="" id="{C4A5DACF-15ED-4F7C-9CD2-BBA71F57153D}"/>
              </a:ext>
            </a:extLst>
          </p:cNvPr>
          <p:cNvSpPr/>
          <p:nvPr/>
        </p:nvSpPr>
        <p:spPr>
          <a:xfrm>
            <a:off x="776376" y="430756"/>
            <a:ext cx="7471709" cy="699819"/>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dirty="0">
                <a:latin typeface="Times New Roman"/>
                <a:cs typeface="Times New Roman"/>
              </a:rPr>
              <a:t>	    </a:t>
            </a:r>
            <a:r>
              <a:rPr lang="en-US" sz="3200" dirty="0">
                <a:solidFill>
                  <a:schemeClr val="bg1"/>
                </a:solidFill>
                <a:latin typeface="Times New Roman"/>
                <a:cs typeface="Times New Roman"/>
              </a:rPr>
              <a:t>TƯỜNG TRÌNH PHẪU THUẬT</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3" name="Mũi tên: Hình ngũ giác 12">
            <a:extLst>
              <a:ext uri="{FF2B5EF4-FFF2-40B4-BE49-F238E27FC236}">
                <a16:creationId xmlns:a16="http://schemas.microsoft.com/office/drawing/2014/main" xmlns="" id="{90AC23C9-1695-41D1-B398-7FA7F4322DE9}"/>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XIII</a:t>
            </a:r>
          </a:p>
        </p:txBody>
      </p:sp>
    </p:spTree>
    <p:extLst>
      <p:ext uri="{BB962C8B-B14F-4D97-AF65-F5344CB8AC3E}">
        <p14:creationId xmlns:p14="http://schemas.microsoft.com/office/powerpoint/2010/main" xmlns="" val="2941959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Nội dung 4">
            <a:extLst>
              <a:ext uri="{FF2B5EF4-FFF2-40B4-BE49-F238E27FC236}">
                <a16:creationId xmlns:a16="http://schemas.microsoft.com/office/drawing/2014/main" xmlns="" id="{2FAB830E-5F5A-4A90-8CD6-1E9E25289BD8}"/>
              </a:ext>
            </a:extLst>
          </p:cNvPr>
          <p:cNvSpPr>
            <a:spLocks noGrp="1"/>
          </p:cNvSpPr>
          <p:nvPr>
            <p:ph idx="1"/>
          </p:nvPr>
        </p:nvSpPr>
        <p:spPr>
          <a:xfrm>
            <a:off x="844959" y="1716472"/>
            <a:ext cx="10515600" cy="4351338"/>
          </a:xfrm>
        </p:spPr>
        <p:txBody>
          <a:bodyPr vert="horz" lIns="91440" tIns="45720" rIns="91440" bIns="45720" rtlCol="0" anchor="t">
            <a:normAutofit fontScale="92500" lnSpcReduction="10000"/>
          </a:bodyPr>
          <a:lstStyle/>
          <a:p>
            <a:pPr>
              <a:buFont typeface="Arial"/>
              <a:buChar char="•"/>
            </a:pPr>
            <a:r>
              <a:rPr lang="en-US" dirty="0">
                <a:latin typeface="Times New Roman" pitchFamily="18" charset="0"/>
                <a:ea typeface="+mn-lt"/>
                <a:cs typeface="Times New Roman" pitchFamily="18" charset="0"/>
              </a:rPr>
              <a:t>Trình </a:t>
            </a:r>
            <a:r>
              <a:rPr lang="en-US" dirty="0" err="1">
                <a:latin typeface="Times New Roman" pitchFamily="18" charset="0"/>
                <a:ea typeface="+mn-lt"/>
                <a:cs typeface="Times New Roman" pitchFamily="18" charset="0"/>
              </a:rPr>
              <a:t>tự</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phẫu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thuật</a:t>
            </a:r>
            <a:r>
              <a:rPr lang="en-US" dirty="0">
                <a:latin typeface="Times New Roman" pitchFamily="18" charset="0"/>
                <a:ea typeface="+mn-lt"/>
                <a:cs typeface="Times New Roman" pitchFamily="18" charset="0"/>
              </a:rPr>
              <a:t>:</a:t>
            </a:r>
          </a:p>
          <a:p>
            <a:pPr>
              <a:buFont typeface="Arial"/>
              <a:buChar char="•"/>
            </a:pP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nằm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ngửa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tê</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tại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chỗ</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từng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lớp</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vào</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vùng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hố</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trái</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1 đoạn</a:t>
            </a:r>
            <a:r>
              <a:rPr lang="en-US" dirty="0">
                <a:latin typeface="Times New Roman" pitchFamily="18" charset="0"/>
                <a:ea typeface="+mn-lt"/>
                <a:cs typeface="Times New Roman" pitchFamily="18" charset="0"/>
              </a:rPr>
              <a:t> 5cm, </a:t>
            </a:r>
            <a:r>
              <a:rPr lang="en-US" dirty="0" err="1">
                <a:latin typeface="Times New Roman" pitchFamily="18" charset="0"/>
                <a:ea typeface="+mn-lt"/>
                <a:cs typeface="Times New Roman" pitchFamily="18" charset="0"/>
              </a:rPr>
              <a:t>ghi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dịch</a:t>
            </a:r>
            <a:r>
              <a:rPr lang="en-US" dirty="0">
                <a:latin typeface="Times New Roman" pitchFamily="18" charset="0"/>
                <a:ea typeface="+mn-lt"/>
                <a:cs typeface="Times New Roman" pitchFamily="18" charset="0"/>
              </a:rPr>
              <a:t> ổ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đục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tiến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hành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phết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dịch</a:t>
            </a:r>
            <a:r>
              <a:rPr lang="en-US" dirty="0">
                <a:latin typeface="Times New Roman" pitchFamily="18" charset="0"/>
                <a:ea typeface="+mn-lt"/>
                <a:cs typeface="Times New Roman" pitchFamily="18" charset="0"/>
              </a:rPr>
              <a:t> ổ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vùng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hố</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trái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cấy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mủ</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kháng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sinh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đồ</a:t>
            </a:r>
            <a:r>
              <a:rPr lang="en-US" dirty="0">
                <a:latin typeface="Times New Roman" pitchFamily="18" charset="0"/>
                <a:ea typeface="+mn-lt"/>
                <a:cs typeface="Times New Roman" pitchFamily="18" charset="0"/>
              </a:rPr>
              <a:t>.</a:t>
            </a:r>
          </a:p>
          <a:p>
            <a:pPr>
              <a:buFont typeface="Arial"/>
              <a:buChar char="•"/>
            </a:pPr>
            <a:r>
              <a:rPr lang="en-US" dirty="0" err="1">
                <a:latin typeface="Times New Roman" pitchFamily="18" charset="0"/>
                <a:ea typeface="+mn-lt"/>
                <a:cs typeface="Times New Roman" pitchFamily="18" charset="0"/>
              </a:rPr>
              <a:t>Chuyển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mê</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nội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khí</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quản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vào</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đường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giữa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trên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dưới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rốn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hút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dịch</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ổ 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đục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lượng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khoảng</a:t>
            </a:r>
            <a:r>
              <a:rPr lang="en-US" dirty="0">
                <a:latin typeface="Times New Roman" pitchFamily="18" charset="0"/>
                <a:ea typeface="+mn-lt"/>
                <a:cs typeface="Times New Roman" pitchFamily="18" charset="0"/>
              </a:rPr>
              <a:t> 1 </a:t>
            </a:r>
            <a:r>
              <a:rPr lang="en-US" dirty="0" err="1">
                <a:latin typeface="Times New Roman" pitchFamily="18" charset="0"/>
                <a:ea typeface="+mn-lt"/>
                <a:cs typeface="Times New Roman" pitchFamily="18" charset="0"/>
              </a:rPr>
              <a:t>lít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rửa</a:t>
            </a:r>
            <a:r>
              <a:rPr lang="en-US" dirty="0">
                <a:latin typeface="Times New Roman" pitchFamily="18" charset="0"/>
                <a:ea typeface="+mn-lt"/>
                <a:cs typeface="Times New Roman" pitchFamily="18" charset="0"/>
              </a:rPr>
              <a:t> ổ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sạch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thám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sát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nhận</a:t>
            </a:r>
            <a:r>
              <a:rPr lang="en-US" dirty="0">
                <a:latin typeface="Times New Roman" pitchFamily="18" charset="0"/>
                <a:ea typeface="+mn-lt"/>
                <a:cs typeface="Times New Roman" pitchFamily="18" charset="0"/>
              </a:rPr>
              <a:t>:</a:t>
            </a:r>
          </a:p>
          <a:p>
            <a:pPr>
              <a:buFont typeface="Arial"/>
              <a:buChar char="•"/>
            </a:pPr>
            <a:r>
              <a:rPr lang="en-US" dirty="0">
                <a:latin typeface="Times New Roman" pitchFamily="18" charset="0"/>
                <a:ea typeface="+mn-lt"/>
                <a:cs typeface="Times New Roman" pitchFamily="18" charset="0"/>
              </a:rPr>
              <a:t>Gan </a:t>
            </a:r>
            <a:r>
              <a:rPr lang="en-US" dirty="0" err="1">
                <a:latin typeface="Times New Roman" pitchFamily="18" charset="0"/>
                <a:ea typeface="+mn-lt"/>
                <a:cs typeface="Times New Roman" pitchFamily="18" charset="0"/>
              </a:rPr>
              <a:t>hạ</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thùy</a:t>
            </a:r>
            <a:r>
              <a:rPr lang="en-US" dirty="0">
                <a:latin typeface="Times New Roman" pitchFamily="18" charset="0"/>
                <a:ea typeface="+mn-lt"/>
                <a:cs typeface="Times New Roman" pitchFamily="18" charset="0"/>
              </a:rPr>
              <a:t> VII, VIII </a:t>
            </a:r>
            <a:r>
              <a:rPr lang="en-US" dirty="0" err="1">
                <a:latin typeface="Times New Roman" pitchFamily="18" charset="0"/>
                <a:ea typeface="+mn-lt"/>
                <a:cs typeface="Times New Roman" pitchFamily="18" charset="0"/>
              </a:rPr>
              <a:t>có</a:t>
            </a:r>
            <a:r>
              <a:rPr lang="en-US" dirty="0">
                <a:latin typeface="Times New Roman" pitchFamily="18" charset="0"/>
                <a:ea typeface="+mn-lt"/>
                <a:cs typeface="Times New Roman" pitchFamily="18" charset="0"/>
              </a:rPr>
              <a:t> sang </a:t>
            </a:r>
            <a:r>
              <a:rPr lang="en-US" dirty="0" err="1">
                <a:latin typeface="Times New Roman" pitchFamily="18" charset="0"/>
                <a:ea typeface="+mn-lt"/>
                <a:cs typeface="Times New Roman" pitchFamily="18" charset="0"/>
              </a:rPr>
              <a:t>thương</a:t>
            </a:r>
            <a:r>
              <a:rPr lang="en-US" dirty="0">
                <a:latin typeface="Times New Roman" pitchFamily="18" charset="0"/>
                <a:ea typeface="+mn-lt"/>
                <a:cs typeface="Times New Roman" pitchFamily="18" charset="0"/>
              </a:rPr>
              <a:t> kt </a:t>
            </a:r>
            <a:r>
              <a:rPr lang="en-US" dirty="0" err="1">
                <a:latin typeface="Times New Roman" pitchFamily="18" charset="0"/>
                <a:ea typeface="+mn-lt"/>
                <a:cs typeface="Times New Roman" pitchFamily="18" charset="0"/>
              </a:rPr>
              <a:t>khoảng</a:t>
            </a:r>
            <a:r>
              <a:rPr lang="en-US" dirty="0">
                <a:latin typeface="Times New Roman" pitchFamily="18" charset="0"/>
                <a:ea typeface="+mn-lt"/>
                <a:cs typeface="Times New Roman" pitchFamily="18" charset="0"/>
              </a:rPr>
              <a:t> 10x5cm </a:t>
            </a:r>
            <a:r>
              <a:rPr lang="en-US" dirty="0" err="1">
                <a:latin typeface="Times New Roman" pitchFamily="18" charset="0"/>
                <a:ea typeface="+mn-lt"/>
                <a:cs typeface="Times New Roman" pitchFamily="18" charset="0"/>
              </a:rPr>
              <a:t>và</a:t>
            </a:r>
            <a:r>
              <a:rPr lang="en-US" dirty="0">
                <a:latin typeface="Times New Roman" pitchFamily="18" charset="0"/>
                <a:ea typeface="+mn-lt"/>
                <a:cs typeface="Times New Roman" pitchFamily="18" charset="0"/>
              </a:rPr>
              <a:t> 11x7cm, </a:t>
            </a:r>
            <a:r>
              <a:rPr lang="en-US" dirty="0" err="1">
                <a:latin typeface="Times New Roman" pitchFamily="18" charset="0"/>
                <a:ea typeface="+mn-lt"/>
                <a:cs typeface="Times New Roman" pitchFamily="18" charset="0"/>
              </a:rPr>
              <a:t>sượng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nghĩ</a:t>
            </a:r>
            <a:r>
              <a:rPr lang="en-US" dirty="0">
                <a:latin typeface="Times New Roman" pitchFamily="18" charset="0"/>
                <a:ea typeface="+mn-lt"/>
                <a:cs typeface="Times New Roman" pitchFamily="18" charset="0"/>
              </a:rPr>
              <a:t> di </a:t>
            </a:r>
            <a:r>
              <a:rPr lang="en-US" dirty="0" err="1">
                <a:latin typeface="Times New Roman" pitchFamily="18" charset="0"/>
                <a:ea typeface="+mn-lt"/>
                <a:cs typeface="Times New Roman" pitchFamily="18" charset="0"/>
              </a:rPr>
              <a:t>căn</a:t>
            </a:r>
          </a:p>
          <a:p>
            <a:pPr>
              <a:buFont typeface="Arial"/>
              <a:buChar char="•"/>
            </a:pPr>
            <a:r>
              <a:rPr lang="en-US" dirty="0" err="1">
                <a:latin typeface="Times New Roman" pitchFamily="18" charset="0"/>
                <a:ea typeface="+mn-lt"/>
                <a:cs typeface="Times New Roman" pitchFamily="18" charset="0"/>
              </a:rPr>
              <a:t>Bề</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mặt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vòm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hoành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trơn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láng</a:t>
            </a:r>
          </a:p>
          <a:p>
            <a:pPr>
              <a:buFont typeface="Arial"/>
              <a:buChar char="•"/>
            </a:pPr>
            <a:r>
              <a:rPr lang="en-US" dirty="0" err="1">
                <a:latin typeface="Times New Roman" pitchFamily="18" charset="0"/>
                <a:ea typeface="+mn-lt"/>
                <a:cs typeface="Times New Roman" pitchFamily="18" charset="0"/>
              </a:rPr>
              <a:t>Lách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tụy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nhẵn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sang </a:t>
            </a:r>
            <a:r>
              <a:rPr lang="en-US" dirty="0" err="1">
                <a:latin typeface="Times New Roman" pitchFamily="18" charset="0"/>
                <a:ea typeface="+mn-lt"/>
                <a:cs typeface="Times New Roman" pitchFamily="18" charset="0"/>
              </a:rPr>
              <a:t>thương</a:t>
            </a:r>
            <a:r>
              <a:rPr lang="en-US" dirty="0">
                <a:latin typeface="Times New Roman" pitchFamily="18" charset="0"/>
                <a:ea typeface="+mn-lt"/>
                <a:cs typeface="Times New Roman" pitchFamily="18" charset="0"/>
              </a:rPr>
              <a:t>.</a:t>
            </a:r>
          </a:p>
          <a:p>
            <a:pPr>
              <a:buFont typeface="Arial"/>
              <a:buChar char="•"/>
            </a:pPr>
            <a:r>
              <a:rPr lang="en-US" dirty="0" err="1">
                <a:latin typeface="Times New Roman" pitchFamily="18" charset="0"/>
                <a:ea typeface="+mn-lt"/>
                <a:cs typeface="Times New Roman" pitchFamily="18" charset="0"/>
              </a:rPr>
              <a:t>thám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sát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các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quai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ruột</a:t>
            </a:r>
            <a:r>
              <a:rPr lang="en-US" dirty="0">
                <a:latin typeface="Times New Roman" pitchFamily="18" charset="0"/>
                <a:ea typeface="+mn-lt"/>
                <a:cs typeface="Times New Roman" pitchFamily="18" charset="0"/>
              </a:rPr>
              <a:t> non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lỗ</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thủng</a:t>
            </a:r>
            <a:r>
              <a:rPr lang="en-US" dirty="0">
                <a:latin typeface="Times New Roman" pitchFamily="18" charset="0"/>
                <a:ea typeface="+mn-lt"/>
                <a:cs typeface="Times New Roman" pitchFamily="18" charset="0"/>
              </a:rPr>
              <a:t>.</a:t>
            </a:r>
          </a:p>
          <a:p>
            <a:pPr>
              <a:buFont typeface="Arial"/>
              <a:buChar char="•"/>
            </a:pPr>
            <a:endParaRPr lang="en-US" dirty="0">
              <a:ea typeface="+mn-lt"/>
              <a:cs typeface="+mn-lt"/>
            </a:endParaRPr>
          </a:p>
          <a:p>
            <a:pPr marL="0" indent="0">
              <a:buNone/>
            </a:pPr>
            <a:endParaRPr lang="en-US" dirty="0">
              <a:effectLst/>
              <a:ea typeface="+mn-lt"/>
              <a:cs typeface="+mn-lt"/>
            </a:endParaRPr>
          </a:p>
          <a:p>
            <a:pPr marL="0" indent="0">
              <a:buNone/>
            </a:pPr>
            <a:endParaRPr lang="en-US" sz="4000" b="1" dirty="0"/>
          </a:p>
        </p:txBody>
      </p:sp>
      <p:sp>
        <p:nvSpPr>
          <p:cNvPr id="12" name="Mũi tên: Hình ngũ giác 11">
            <a:extLst>
              <a:ext uri="{FF2B5EF4-FFF2-40B4-BE49-F238E27FC236}">
                <a16:creationId xmlns:a16="http://schemas.microsoft.com/office/drawing/2014/main" xmlns="" id="{C4A5DACF-15ED-4F7C-9CD2-BBA71F57153D}"/>
              </a:ext>
            </a:extLst>
          </p:cNvPr>
          <p:cNvSpPr/>
          <p:nvPr/>
        </p:nvSpPr>
        <p:spPr>
          <a:xfrm>
            <a:off x="776376" y="430756"/>
            <a:ext cx="7471709" cy="699819"/>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dirty="0">
                <a:latin typeface="Times New Roman"/>
                <a:cs typeface="Times New Roman"/>
              </a:rPr>
              <a:t>	    </a:t>
            </a:r>
            <a:r>
              <a:rPr lang="en-US" sz="3200" dirty="0">
                <a:solidFill>
                  <a:schemeClr val="bg1"/>
                </a:solidFill>
                <a:latin typeface="Times New Roman"/>
                <a:cs typeface="Times New Roman"/>
              </a:rPr>
              <a:t>TƯỜNG TRÌNH PHẪU THUẬT</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3" name="Mũi tên: Hình ngũ giác 12">
            <a:extLst>
              <a:ext uri="{FF2B5EF4-FFF2-40B4-BE49-F238E27FC236}">
                <a16:creationId xmlns:a16="http://schemas.microsoft.com/office/drawing/2014/main" xmlns="" id="{90AC23C9-1695-41D1-B398-7FA7F4322DE9}"/>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XIII</a:t>
            </a:r>
          </a:p>
        </p:txBody>
      </p:sp>
    </p:spTree>
    <p:extLst>
      <p:ext uri="{BB962C8B-B14F-4D97-AF65-F5344CB8AC3E}">
        <p14:creationId xmlns:p14="http://schemas.microsoft.com/office/powerpoint/2010/main" xmlns="" val="797742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Nội dung 4">
            <a:extLst>
              <a:ext uri="{FF2B5EF4-FFF2-40B4-BE49-F238E27FC236}">
                <a16:creationId xmlns:a16="http://schemas.microsoft.com/office/drawing/2014/main" xmlns="" id="{2FAB830E-5F5A-4A90-8CD6-1E9E25289BD8}"/>
              </a:ext>
            </a:extLst>
          </p:cNvPr>
          <p:cNvSpPr>
            <a:spLocks noGrp="1"/>
          </p:cNvSpPr>
          <p:nvPr>
            <p:ph idx="1"/>
          </p:nvPr>
        </p:nvSpPr>
        <p:spPr>
          <a:xfrm>
            <a:off x="844959" y="1716472"/>
            <a:ext cx="10515600" cy="4351338"/>
          </a:xfrm>
        </p:spPr>
        <p:txBody>
          <a:bodyPr vert="horz" lIns="91440" tIns="45720" rIns="91440" bIns="45720" rtlCol="0" anchor="t">
            <a:normAutofit fontScale="92500" lnSpcReduction="10000"/>
          </a:bodyPr>
          <a:lstStyle/>
          <a:p>
            <a:pPr>
              <a:buFont typeface="Arial"/>
              <a:buChar char="•"/>
            </a:pPr>
            <a:r>
              <a:rPr lang="en-US" dirty="0" err="1">
                <a:latin typeface="Times New Roman" pitchFamily="18" charset="0"/>
                <a:ea typeface="+mn-lt"/>
                <a:cs typeface="Times New Roman" pitchFamily="18" charset="0"/>
              </a:rPr>
              <a:t>thám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sát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vùng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nhận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lỗ</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thủng</a:t>
            </a:r>
            <a:r>
              <a:rPr lang="en-US" dirty="0">
                <a:latin typeface="Times New Roman" pitchFamily="18" charset="0"/>
                <a:ea typeface="+mn-lt"/>
                <a:cs typeface="Times New Roman" pitchFamily="18" charset="0"/>
              </a:rPr>
              <a:t> 1cm ở </a:t>
            </a:r>
            <a:r>
              <a:rPr lang="en-US" dirty="0" err="1">
                <a:latin typeface="Times New Roman" pitchFamily="18" charset="0"/>
                <a:ea typeface="+mn-lt"/>
                <a:cs typeface="Times New Roman" pitchFamily="18" charset="0"/>
              </a:rPr>
              <a:t>mặt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trước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đoạn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bướu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vùng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douglas</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giả</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mạc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nhiều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che</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lỗ</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thủng</a:t>
            </a:r>
            <a:r>
              <a:rPr lang="en-US" dirty="0">
                <a:latin typeface="Times New Roman" pitchFamily="18" charset="0"/>
                <a:ea typeface="+mn-lt"/>
                <a:cs typeface="Times New Roman" pitchFamily="18" charset="0"/>
              </a:rPr>
              <a:t>.</a:t>
            </a:r>
          </a:p>
          <a:p>
            <a:pPr>
              <a:buFont typeface="Arial"/>
              <a:buChar char="•"/>
            </a:pPr>
            <a:r>
              <a:rPr lang="en-US" dirty="0" err="1">
                <a:latin typeface="Times New Roman" pitchFamily="18" charset="0"/>
                <a:ea typeface="+mn-lt"/>
                <a:cs typeface="Times New Roman" pitchFamily="18" charset="0"/>
              </a:rPr>
              <a:t>Rửa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sạch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bằng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nhiều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nước</a:t>
            </a:r>
          </a:p>
          <a:p>
            <a:pPr>
              <a:buFont typeface="Arial"/>
              <a:buChar char="•"/>
            </a:pPr>
            <a:r>
              <a:rPr lang="en-US" dirty="0">
                <a:latin typeface="Times New Roman" pitchFamily="18" charset="0"/>
                <a:ea typeface="+mn-lt"/>
                <a:cs typeface="Times New Roman" pitchFamily="18" charset="0"/>
              </a:rPr>
              <a:t>Tìm </a:t>
            </a:r>
            <a:r>
              <a:rPr lang="en-US" dirty="0" err="1">
                <a:latin typeface="Times New Roman" pitchFamily="18" charset="0"/>
                <a:ea typeface="+mn-lt"/>
                <a:cs typeface="Times New Roman" pitchFamily="18" charset="0"/>
              </a:rPr>
              <a:t>quai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ruột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đại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 sigma, </a:t>
            </a:r>
            <a:r>
              <a:rPr lang="en-US" dirty="0" err="1">
                <a:latin typeface="Times New Roman" pitchFamily="18" charset="0"/>
                <a:ea typeface="+mn-lt"/>
                <a:cs typeface="Times New Roman" pitchFamily="18" charset="0"/>
              </a:rPr>
              <a:t>đưa</a:t>
            </a:r>
            <a:r>
              <a:rPr lang="en-US" dirty="0">
                <a:latin typeface="Times New Roman" pitchFamily="18" charset="0"/>
                <a:ea typeface="+mn-lt"/>
                <a:cs typeface="Times New Roman" pitchFamily="18" charset="0"/>
              </a:rPr>
              <a:t> ra </a:t>
            </a:r>
            <a:r>
              <a:rPr lang="en-US" dirty="0" err="1">
                <a:latin typeface="Times New Roman" pitchFamily="18" charset="0"/>
                <a:ea typeface="+mn-lt"/>
                <a:cs typeface="Times New Roman" pitchFamily="18" charset="0"/>
              </a:rPr>
              <a:t>ngoài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thành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vùng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hố</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trái</a:t>
            </a:r>
          </a:p>
          <a:p>
            <a:pPr>
              <a:buFont typeface="Arial"/>
              <a:buChar char="•"/>
            </a:pPr>
            <a:r>
              <a:rPr lang="en-US" dirty="0" err="1">
                <a:latin typeface="Times New Roman" pitchFamily="18" charset="0"/>
                <a:ea typeface="+mn-lt"/>
                <a:cs typeface="Times New Roman" pitchFamily="18" charset="0"/>
              </a:rPr>
              <a:t>dẫn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lưu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bên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phải</a:t>
            </a:r>
            <a:r>
              <a:rPr lang="en-US" dirty="0">
                <a:latin typeface="Times New Roman" pitchFamily="18" charset="0"/>
                <a:ea typeface="+mn-lt"/>
                <a:cs typeface="Times New Roman" pitchFamily="18" charset="0"/>
              </a:rPr>
              <a:t>: 1 </a:t>
            </a:r>
            <a:r>
              <a:rPr lang="en-US" dirty="0" err="1">
                <a:latin typeface="Times New Roman" pitchFamily="18" charset="0"/>
                <a:ea typeface="+mn-lt"/>
                <a:cs typeface="Times New Roman" pitchFamily="18" charset="0"/>
              </a:rPr>
              <a:t>ống</a:t>
            </a:r>
            <a:r>
              <a:rPr lang="en-US" dirty="0">
                <a:latin typeface="Times New Roman" pitchFamily="18" charset="0"/>
                <a:ea typeface="+mn-lt"/>
                <a:cs typeface="Times New Roman" pitchFamily="18" charset="0"/>
              </a:rPr>
              <a:t> drain (</a:t>
            </a:r>
            <a:r>
              <a:rPr lang="en-US" dirty="0" err="1">
                <a:latin typeface="Times New Roman" pitchFamily="18" charset="0"/>
                <a:ea typeface="+mn-lt"/>
                <a:cs typeface="Times New Roman" pitchFamily="18" charset="0"/>
              </a:rPr>
              <a:t>trên</a:t>
            </a:r>
            <a:r>
              <a:rPr lang="en-US" dirty="0">
                <a:latin typeface="Times New Roman" pitchFamily="18" charset="0"/>
                <a:ea typeface="+mn-lt"/>
                <a:cs typeface="Times New Roman" pitchFamily="18" charset="0"/>
              </a:rPr>
              <a:t>) ở </a:t>
            </a:r>
            <a:r>
              <a:rPr lang="en-US" dirty="0" err="1">
                <a:latin typeface="Times New Roman" pitchFamily="18" charset="0"/>
                <a:ea typeface="+mn-lt"/>
                <a:cs typeface="Times New Roman" pitchFamily="18" charset="0"/>
              </a:rPr>
              <a:t>dưới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hoành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trên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gan</a:t>
            </a:r>
            <a:r>
              <a:rPr lang="en-US" dirty="0">
                <a:latin typeface="Times New Roman" pitchFamily="18" charset="0"/>
                <a:ea typeface="+mn-lt"/>
                <a:cs typeface="Times New Roman" pitchFamily="18" charset="0"/>
              </a:rPr>
              <a:t>, 1 </a:t>
            </a:r>
            <a:r>
              <a:rPr lang="en-US" dirty="0" err="1">
                <a:latin typeface="Times New Roman" pitchFamily="18" charset="0"/>
                <a:ea typeface="+mn-lt"/>
                <a:cs typeface="Times New Roman" pitchFamily="18" charset="0"/>
              </a:rPr>
              <a:t>ống</a:t>
            </a:r>
            <a:r>
              <a:rPr lang="en-US" dirty="0">
                <a:latin typeface="Times New Roman" pitchFamily="18" charset="0"/>
                <a:ea typeface="+mn-lt"/>
                <a:cs typeface="Times New Roman" pitchFamily="18" charset="0"/>
              </a:rPr>
              <a:t> drain (</a:t>
            </a:r>
            <a:r>
              <a:rPr lang="en-US" dirty="0" err="1">
                <a:latin typeface="Times New Roman" pitchFamily="18" charset="0"/>
                <a:ea typeface="+mn-lt"/>
                <a:cs typeface="Times New Roman" pitchFamily="18" charset="0"/>
              </a:rPr>
              <a:t>dưới</a:t>
            </a:r>
            <a:r>
              <a:rPr lang="en-US" dirty="0">
                <a:latin typeface="Times New Roman" pitchFamily="18" charset="0"/>
                <a:ea typeface="+mn-lt"/>
                <a:cs typeface="Times New Roman" pitchFamily="18" charset="0"/>
              </a:rPr>
              <a:t>) ở </a:t>
            </a:r>
            <a:r>
              <a:rPr lang="en-US" dirty="0" err="1">
                <a:latin typeface="Times New Roman" pitchFamily="18" charset="0"/>
                <a:ea typeface="+mn-lt"/>
                <a:cs typeface="Times New Roman" pitchFamily="18" charset="0"/>
              </a:rPr>
              <a:t>vị</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trí</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túi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mật</a:t>
            </a:r>
            <a:r>
              <a:rPr lang="en-US" dirty="0">
                <a:latin typeface="Times New Roman" pitchFamily="18" charset="0"/>
                <a:ea typeface="+mn-lt"/>
                <a:cs typeface="Times New Roman" pitchFamily="18" charset="0"/>
              </a:rPr>
              <a:t>. 1 sonde rectal </a:t>
            </a:r>
            <a:r>
              <a:rPr lang="en-US" dirty="0" err="1">
                <a:latin typeface="Times New Roman" pitchFamily="18" charset="0"/>
                <a:ea typeface="+mn-lt"/>
                <a:cs typeface="Times New Roman" pitchFamily="18" charset="0"/>
              </a:rPr>
              <a:t>tại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vị</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trí</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lỗ</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thủng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bướu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trực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tràng</a:t>
            </a:r>
            <a:r>
              <a:rPr lang="en-US" dirty="0">
                <a:latin typeface="Times New Roman" pitchFamily="18" charset="0"/>
                <a:ea typeface="+mn-lt"/>
                <a:cs typeface="Times New Roman" pitchFamily="18" charset="0"/>
              </a:rPr>
              <a:t>.</a:t>
            </a:r>
          </a:p>
          <a:p>
            <a:pPr>
              <a:buFont typeface="Arial"/>
              <a:buChar char="•"/>
            </a:pPr>
            <a:r>
              <a:rPr lang="en-US" dirty="0" err="1">
                <a:latin typeface="Times New Roman" pitchFamily="18" charset="0"/>
                <a:ea typeface="+mn-lt"/>
                <a:cs typeface="Times New Roman" pitchFamily="18" charset="0"/>
              </a:rPr>
              <a:t>dẫn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lưu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bên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trái</a:t>
            </a:r>
            <a:r>
              <a:rPr lang="en-US" dirty="0">
                <a:latin typeface="Times New Roman" pitchFamily="18" charset="0"/>
                <a:ea typeface="+mn-lt"/>
                <a:cs typeface="Times New Roman" pitchFamily="18" charset="0"/>
              </a:rPr>
              <a:t>: 1 </a:t>
            </a:r>
            <a:r>
              <a:rPr lang="en-US" dirty="0" err="1">
                <a:latin typeface="Times New Roman" pitchFamily="18" charset="0"/>
                <a:ea typeface="+mn-lt"/>
                <a:cs typeface="Times New Roman" pitchFamily="18" charset="0"/>
              </a:rPr>
              <a:t>ống</a:t>
            </a:r>
            <a:r>
              <a:rPr lang="en-US" dirty="0">
                <a:latin typeface="Times New Roman" pitchFamily="18" charset="0"/>
                <a:ea typeface="+mn-lt"/>
                <a:cs typeface="Times New Roman" pitchFamily="18" charset="0"/>
              </a:rPr>
              <a:t> drain </a:t>
            </a:r>
            <a:r>
              <a:rPr lang="en-US" dirty="0" err="1">
                <a:latin typeface="Times New Roman" pitchFamily="18" charset="0"/>
                <a:ea typeface="+mn-lt"/>
                <a:cs typeface="Times New Roman" pitchFamily="18" charset="0"/>
              </a:rPr>
              <a:t>vùng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trái</a:t>
            </a:r>
            <a:endParaRPr lang="en-US" dirty="0">
              <a:latin typeface="Times New Roman" pitchFamily="18" charset="0"/>
              <a:ea typeface="+mn-lt"/>
              <a:cs typeface="Times New Roman" pitchFamily="18" charset="0"/>
            </a:endParaRPr>
          </a:p>
          <a:p>
            <a:pPr>
              <a:buFont typeface="Arial"/>
              <a:buChar char="•"/>
            </a:pPr>
            <a:r>
              <a:rPr lang="en-US" dirty="0" err="1">
                <a:latin typeface="Times New Roman" pitchFamily="18" charset="0"/>
                <a:ea typeface="+mn-lt"/>
                <a:cs typeface="Times New Roman" pitchFamily="18" charset="0"/>
              </a:rPr>
              <a:t>cố</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định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mỗi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ống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vào</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thành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bằng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soire</a:t>
            </a:r>
            <a:r>
              <a:rPr lang="en-US" dirty="0">
                <a:latin typeface="Times New Roman" pitchFamily="18" charset="0"/>
                <a:ea typeface="+mn-lt"/>
                <a:cs typeface="Times New Roman" pitchFamily="18" charset="0"/>
              </a:rPr>
              <a:t> 3.0</a:t>
            </a:r>
          </a:p>
          <a:p>
            <a:pPr>
              <a:buFont typeface="Arial"/>
              <a:buChar char="•"/>
            </a:pPr>
            <a:r>
              <a:rPr lang="en-US" dirty="0" err="1">
                <a:latin typeface="Times New Roman" pitchFamily="18" charset="0"/>
                <a:ea typeface="+mn-lt"/>
                <a:cs typeface="Times New Roman" pitchFamily="18" charset="0"/>
              </a:rPr>
              <a:t>cầm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máu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kỹ</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kiểm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đủ</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gạc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đóng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bụng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vùng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giữa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dưới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rốn</a:t>
            </a:r>
            <a:r>
              <a:rPr lang="en-US" dirty="0">
                <a:latin typeface="Times New Roman" pitchFamily="18" charset="0"/>
                <a:ea typeface="+mn-lt"/>
                <a:cs typeface="Times New Roman" pitchFamily="18" charset="0"/>
              </a:rPr>
              <a:t> 2 </a:t>
            </a:r>
            <a:r>
              <a:rPr lang="en-US" dirty="0" err="1">
                <a:latin typeface="Times New Roman" pitchFamily="18" charset="0"/>
                <a:ea typeface="+mn-lt"/>
                <a:cs typeface="Times New Roman" pitchFamily="18" charset="0"/>
              </a:rPr>
              <a:t>lớp</a:t>
            </a:r>
            <a:r>
              <a:rPr lang="en-US">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bằng</a:t>
            </a:r>
            <a:r>
              <a:rPr lang="en-US" dirty="0">
                <a:latin typeface="Times New Roman" pitchFamily="18" charset="0"/>
                <a:ea typeface="+mn-lt"/>
                <a:cs typeface="Times New Roman" pitchFamily="18" charset="0"/>
              </a:rPr>
              <a:t> </a:t>
            </a:r>
            <a:r>
              <a:rPr lang="en-US" smtClean="0">
                <a:latin typeface="Times New Roman" pitchFamily="18" charset="0"/>
                <a:ea typeface="+mn-lt"/>
                <a:cs typeface="Times New Roman" pitchFamily="18" charset="0"/>
              </a:rPr>
              <a:t>vicryl</a:t>
            </a:r>
            <a:r>
              <a:rPr lang="en-US" dirty="0">
                <a:latin typeface="Times New Roman" pitchFamily="18" charset="0"/>
                <a:ea typeface="+mn-lt"/>
                <a:cs typeface="Times New Roman" pitchFamily="18" charset="0"/>
              </a:rPr>
              <a:t> 1.0 </a:t>
            </a:r>
            <a:r>
              <a:rPr lang="en-US" dirty="0" err="1">
                <a:latin typeface="Times New Roman" pitchFamily="18" charset="0"/>
                <a:ea typeface="+mn-lt"/>
                <a:cs typeface="Times New Roman" pitchFamily="18" charset="0"/>
              </a:rPr>
              <a:t>và</a:t>
            </a:r>
            <a:r>
              <a:rPr lang="en-US" dirty="0">
                <a:latin typeface="Times New Roman" pitchFamily="18" charset="0"/>
                <a:ea typeface="+mn-lt"/>
                <a:cs typeface="Times New Roman" pitchFamily="18" charset="0"/>
              </a:rPr>
              <a:t> nylon 3.0</a:t>
            </a:r>
          </a:p>
          <a:p>
            <a:pPr>
              <a:buFont typeface="Arial"/>
              <a:buChar char="•"/>
            </a:pPr>
            <a:endParaRPr lang="en-US" dirty="0">
              <a:ea typeface="+mn-lt"/>
              <a:cs typeface="+mn-lt"/>
            </a:endParaRPr>
          </a:p>
          <a:p>
            <a:pPr>
              <a:buFont typeface="Arial"/>
              <a:buChar char="•"/>
            </a:pPr>
            <a:endParaRPr lang="en-US" dirty="0">
              <a:ea typeface="+mn-lt"/>
              <a:cs typeface="+mn-lt"/>
            </a:endParaRPr>
          </a:p>
          <a:p>
            <a:pPr marL="0" indent="0">
              <a:buNone/>
            </a:pPr>
            <a:endParaRPr lang="en-US" dirty="0">
              <a:effectLst/>
              <a:ea typeface="+mn-lt"/>
              <a:cs typeface="+mn-lt"/>
            </a:endParaRPr>
          </a:p>
          <a:p>
            <a:pPr marL="0" indent="0">
              <a:buNone/>
            </a:pPr>
            <a:endParaRPr lang="en-US" sz="4000" b="1" dirty="0"/>
          </a:p>
        </p:txBody>
      </p:sp>
      <p:sp>
        <p:nvSpPr>
          <p:cNvPr id="12" name="Mũi tên: Hình ngũ giác 11">
            <a:extLst>
              <a:ext uri="{FF2B5EF4-FFF2-40B4-BE49-F238E27FC236}">
                <a16:creationId xmlns:a16="http://schemas.microsoft.com/office/drawing/2014/main" xmlns="" id="{C4A5DACF-15ED-4F7C-9CD2-BBA71F57153D}"/>
              </a:ext>
            </a:extLst>
          </p:cNvPr>
          <p:cNvSpPr/>
          <p:nvPr/>
        </p:nvSpPr>
        <p:spPr>
          <a:xfrm>
            <a:off x="776376" y="430756"/>
            <a:ext cx="7471709" cy="699819"/>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dirty="0">
                <a:latin typeface="Times New Roman"/>
                <a:cs typeface="Times New Roman"/>
              </a:rPr>
              <a:t>	    </a:t>
            </a:r>
            <a:r>
              <a:rPr lang="en-US" sz="3200" dirty="0">
                <a:solidFill>
                  <a:schemeClr val="bg1"/>
                </a:solidFill>
                <a:latin typeface="Times New Roman"/>
                <a:cs typeface="Times New Roman"/>
              </a:rPr>
              <a:t>TƯỜNG TRÌNH PHẪU THUẬT</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3" name="Mũi tên: Hình ngũ giác 12">
            <a:extLst>
              <a:ext uri="{FF2B5EF4-FFF2-40B4-BE49-F238E27FC236}">
                <a16:creationId xmlns:a16="http://schemas.microsoft.com/office/drawing/2014/main" xmlns="" id="{90AC23C9-1695-41D1-B398-7FA7F4322DE9}"/>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XIII</a:t>
            </a:r>
          </a:p>
        </p:txBody>
      </p:sp>
    </p:spTree>
    <p:extLst>
      <p:ext uri="{BB962C8B-B14F-4D97-AF65-F5344CB8AC3E}">
        <p14:creationId xmlns:p14="http://schemas.microsoft.com/office/powerpoint/2010/main" xmlns="" val="4152121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Nội dung 4">
            <a:extLst>
              <a:ext uri="{FF2B5EF4-FFF2-40B4-BE49-F238E27FC236}">
                <a16:creationId xmlns:a16="http://schemas.microsoft.com/office/drawing/2014/main" xmlns="" id="{2FAB830E-5F5A-4A90-8CD6-1E9E25289BD8}"/>
              </a:ext>
            </a:extLst>
          </p:cNvPr>
          <p:cNvSpPr>
            <a:spLocks noGrp="1"/>
          </p:cNvSpPr>
          <p:nvPr>
            <p:ph idx="1"/>
          </p:nvPr>
        </p:nvSpPr>
        <p:spPr>
          <a:xfrm>
            <a:off x="844959" y="1716472"/>
            <a:ext cx="10515600" cy="4351338"/>
          </a:xfrm>
        </p:spPr>
        <p:txBody>
          <a:bodyPr vert="horz" lIns="91440" tIns="45720" rIns="91440" bIns="45720" rtlCol="0" anchor="t">
            <a:normAutofit/>
          </a:bodyPr>
          <a:lstStyle/>
          <a:p>
            <a:pPr>
              <a:buFont typeface="Arial"/>
              <a:buChar char="•"/>
            </a:pPr>
            <a:r>
              <a:rPr lang="en-US" sz="2600" b="1" smtClean="0">
                <a:latin typeface="Times New Roman" pitchFamily="18" charset="0"/>
                <a:ea typeface="+mn-lt"/>
                <a:cs typeface="Times New Roman" pitchFamily="18" charset="0"/>
              </a:rPr>
              <a:t>LÀM HẬU MÔN NHÂN TẠO:</a:t>
            </a:r>
            <a:endParaRPr lang="en-US" sz="2600" smtClean="0">
              <a:latin typeface="Times New Roman" pitchFamily="18" charset="0"/>
              <a:ea typeface="+mn-lt"/>
              <a:cs typeface="Times New Roman" pitchFamily="18" charset="0"/>
            </a:endParaRPr>
          </a:p>
          <a:p>
            <a:pPr>
              <a:buNone/>
            </a:pPr>
            <a:r>
              <a:rPr lang="en-US" sz="2600" smtClean="0">
                <a:latin typeface="Times New Roman" pitchFamily="18" charset="0"/>
                <a:ea typeface="+mn-lt"/>
                <a:cs typeface="Times New Roman" pitchFamily="18" charset="0"/>
              </a:rPr>
              <a:t>- May khép cân cơ bằng vicryl 1.0</a:t>
            </a:r>
          </a:p>
          <a:p>
            <a:pPr>
              <a:buNone/>
            </a:pPr>
            <a:r>
              <a:rPr lang="en-US" sz="2600" smtClean="0">
                <a:latin typeface="Times New Roman" pitchFamily="18" charset="0"/>
                <a:ea typeface="+mn-lt"/>
                <a:cs typeface="Times New Roman" pitchFamily="18" charset="0"/>
              </a:rPr>
              <a:t>- đính thành đại tràng vào cân thành bụng</a:t>
            </a:r>
          </a:p>
          <a:p>
            <a:pPr>
              <a:buNone/>
            </a:pPr>
            <a:r>
              <a:rPr lang="en-US" sz="2600" smtClean="0">
                <a:latin typeface="Times New Roman" pitchFamily="18" charset="0"/>
                <a:ea typeface="+mn-lt"/>
                <a:cs typeface="Times New Roman" pitchFamily="18" charset="0"/>
              </a:rPr>
              <a:t>- xẻ ngang đại tràng, may lộn mép niêm mạc bằng soire 3.0, làm hậu môn nhân tạo kiểu quai</a:t>
            </a:r>
          </a:p>
          <a:p>
            <a:pPr>
              <a:buNone/>
            </a:pPr>
            <a:r>
              <a:rPr lang="en-US" sz="2600" smtClean="0">
                <a:latin typeface="Times New Roman" pitchFamily="18" charset="0"/>
                <a:ea typeface="+mn-lt"/>
                <a:cs typeface="Times New Roman" pitchFamily="18" charset="0"/>
              </a:rPr>
              <a:t>- dán túi hậu môn nhân tạo</a:t>
            </a:r>
          </a:p>
          <a:p>
            <a:pPr>
              <a:buNone/>
            </a:pPr>
            <a:r>
              <a:rPr lang="en-US" sz="2600" b="1" smtClean="0">
                <a:latin typeface="Times New Roman" pitchFamily="18" charset="0"/>
                <a:ea typeface="+mn-lt"/>
                <a:cs typeface="Times New Roman" pitchFamily="18" charset="0"/>
              </a:rPr>
              <a:t>=&gt; chẩn đoán sau phẫu thuật: </a:t>
            </a:r>
            <a:r>
              <a:rPr lang="en-US" sz="2600" smtClean="0">
                <a:latin typeface="Times New Roman" pitchFamily="18" charset="0"/>
                <a:ea typeface="+mn-lt"/>
                <a:cs typeface="Times New Roman" pitchFamily="18" charset="0"/>
              </a:rPr>
              <a:t>hậu phẫu mở hậu môn nhân tạo N4/ carcinom trực tràng giai đoạn IVA (pT4NxM1a) / viêm phúc mạc toàn thể</a:t>
            </a:r>
          </a:p>
          <a:p>
            <a:pPr>
              <a:buFont typeface="Arial"/>
              <a:buChar char="•"/>
            </a:pPr>
            <a:endParaRPr lang="en-US" dirty="0">
              <a:ea typeface="+mn-lt"/>
              <a:cs typeface="+mn-lt"/>
            </a:endParaRPr>
          </a:p>
          <a:p>
            <a:pPr>
              <a:buFont typeface="Arial"/>
              <a:buChar char="•"/>
            </a:pPr>
            <a:endParaRPr lang="en-US" dirty="0">
              <a:ea typeface="+mn-lt"/>
              <a:cs typeface="+mn-lt"/>
            </a:endParaRPr>
          </a:p>
          <a:p>
            <a:pPr>
              <a:buFont typeface="Arial"/>
              <a:buChar char="•"/>
            </a:pPr>
            <a:endParaRPr lang="en-US" dirty="0">
              <a:ea typeface="+mn-lt"/>
              <a:cs typeface="+mn-lt"/>
            </a:endParaRPr>
          </a:p>
          <a:p>
            <a:pPr marL="0" indent="0">
              <a:buNone/>
            </a:pPr>
            <a:endParaRPr lang="en-US" dirty="0">
              <a:effectLst/>
              <a:ea typeface="+mn-lt"/>
              <a:cs typeface="+mn-lt"/>
            </a:endParaRPr>
          </a:p>
          <a:p>
            <a:pPr marL="0" indent="0">
              <a:buNone/>
            </a:pPr>
            <a:endParaRPr lang="en-US" sz="4000" b="1" dirty="0"/>
          </a:p>
        </p:txBody>
      </p:sp>
      <p:sp>
        <p:nvSpPr>
          <p:cNvPr id="12" name="Mũi tên: Hình ngũ giác 11">
            <a:extLst>
              <a:ext uri="{FF2B5EF4-FFF2-40B4-BE49-F238E27FC236}">
                <a16:creationId xmlns:a16="http://schemas.microsoft.com/office/drawing/2014/main" xmlns="" id="{C4A5DACF-15ED-4F7C-9CD2-BBA71F57153D}"/>
              </a:ext>
            </a:extLst>
          </p:cNvPr>
          <p:cNvSpPr/>
          <p:nvPr/>
        </p:nvSpPr>
        <p:spPr>
          <a:xfrm>
            <a:off x="776376" y="430756"/>
            <a:ext cx="7471709" cy="699819"/>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dirty="0">
                <a:latin typeface="Times New Roman"/>
                <a:cs typeface="Times New Roman"/>
              </a:rPr>
              <a:t>	    </a:t>
            </a:r>
            <a:r>
              <a:rPr lang="en-US" sz="3200" dirty="0">
                <a:solidFill>
                  <a:schemeClr val="bg1"/>
                </a:solidFill>
                <a:latin typeface="Times New Roman"/>
                <a:cs typeface="Times New Roman"/>
              </a:rPr>
              <a:t>TƯỜNG TRÌNH PHẪU THUẬT</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3" name="Mũi tên: Hình ngũ giác 12">
            <a:extLst>
              <a:ext uri="{FF2B5EF4-FFF2-40B4-BE49-F238E27FC236}">
                <a16:creationId xmlns:a16="http://schemas.microsoft.com/office/drawing/2014/main" xmlns="" id="{90AC23C9-1695-41D1-B398-7FA7F4322DE9}"/>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XIII</a:t>
            </a:r>
          </a:p>
        </p:txBody>
      </p:sp>
    </p:spTree>
    <p:extLst>
      <p:ext uri="{BB962C8B-B14F-4D97-AF65-F5344CB8AC3E}">
        <p14:creationId xmlns:p14="http://schemas.microsoft.com/office/powerpoint/2010/main" xmlns="" val="27180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III. BỆNH SỬ</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0268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XIV. ĐIỀU TRỊ</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4767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Nội dung 4">
            <a:extLst>
              <a:ext uri="{FF2B5EF4-FFF2-40B4-BE49-F238E27FC236}">
                <a16:creationId xmlns:a16="http://schemas.microsoft.com/office/drawing/2014/main" xmlns="" id="{0AFB18ED-C1C9-4A02-9D53-60FEC595FD49}"/>
              </a:ext>
            </a:extLst>
          </p:cNvPr>
          <p:cNvSpPr txBox="1">
            <a:spLocks/>
          </p:cNvSpPr>
          <p:nvPr/>
        </p:nvSpPr>
        <p:spPr>
          <a:xfrm>
            <a:off x="1325217" y="131089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latin typeface="Times New Roman" pitchFamily="18" charset="0"/>
                <a:ea typeface="+mn-lt"/>
                <a:cs typeface="Times New Roman" pitchFamily="18" charset="0"/>
              </a:rPr>
              <a:t>1. Ung </a:t>
            </a:r>
            <a:r>
              <a:rPr lang="en-US" sz="2600" b="1" dirty="0" err="1">
                <a:latin typeface="Times New Roman" pitchFamily="18" charset="0"/>
                <a:ea typeface="+mn-lt"/>
                <a:cs typeface="Times New Roman" pitchFamily="18" charset="0"/>
              </a:rPr>
              <a:t>thư</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trực</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tràng</a:t>
            </a:r>
            <a:r>
              <a:rPr lang="en-US" sz="2600" b="1" dirty="0">
                <a:latin typeface="Times New Roman" pitchFamily="18" charset="0"/>
                <a:ea typeface="+mn-lt"/>
                <a:cs typeface="Times New Roman" pitchFamily="18" charset="0"/>
              </a:rPr>
              <a:t>:</a:t>
            </a:r>
            <a:endParaRPr lang="en-US" sz="2600" dirty="0">
              <a:latin typeface="Times New Roman" pitchFamily="18" charset="0"/>
              <a:ea typeface="+mn-lt"/>
              <a:cs typeface="Times New Roman" pitchFamily="18" charset="0"/>
            </a:endParaRPr>
          </a:p>
          <a:p>
            <a:pPr>
              <a:buFont typeface="Arial" panose="05050102010706020507" pitchFamily="18" charset="2"/>
              <a:buChar char="•"/>
            </a:pPr>
            <a:r>
              <a:rPr lang="en-US" sz="2600" dirty="0" err="1">
                <a:latin typeface="Times New Roman" pitchFamily="18" charset="0"/>
                <a:ea typeface="+mn-lt"/>
                <a:cs typeface="Times New Roman" pitchFamily="18" charset="0"/>
              </a:rPr>
              <a:t>Hướng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điều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trị</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tại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hóa</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trị</a:t>
            </a:r>
          </a:p>
          <a:p>
            <a:pPr marL="0" indent="0">
              <a:buNone/>
            </a:pPr>
            <a:r>
              <a:rPr lang="en-US" sz="2600" b="1" dirty="0">
                <a:latin typeface="Times New Roman" pitchFamily="18" charset="0"/>
                <a:ea typeface="+mn-lt"/>
                <a:cs typeface="Times New Roman" pitchFamily="18" charset="0"/>
              </a:rPr>
              <a:t>2. </a:t>
            </a:r>
            <a:r>
              <a:rPr lang="en-US" sz="2600" b="1" dirty="0" err="1">
                <a:latin typeface="Times New Roman" pitchFamily="18" charset="0"/>
                <a:ea typeface="+mn-lt"/>
                <a:cs typeface="Times New Roman" pitchFamily="18" charset="0"/>
              </a:rPr>
              <a:t>Chăm</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sóc</a:t>
            </a:r>
            <a:r>
              <a:rPr lang="en-US" sz="2600" b="1" dirty="0">
                <a:latin typeface="Times New Roman" pitchFamily="18" charset="0"/>
                <a:ea typeface="+mn-lt"/>
                <a:cs typeface="Times New Roman" pitchFamily="18" charset="0"/>
              </a:rPr>
              <a:t> </a:t>
            </a:r>
            <a:r>
              <a:rPr lang="en-US" sz="2600" b="1" dirty="0" err="1">
                <a:latin typeface="Times New Roman" pitchFamily="18" charset="0"/>
                <a:ea typeface="+mn-lt"/>
                <a:cs typeface="Times New Roman" pitchFamily="18" charset="0"/>
              </a:rPr>
              <a:t>cấp</a:t>
            </a:r>
            <a:r>
              <a:rPr lang="en-US" sz="2600" b="1" dirty="0">
                <a:latin typeface="Times New Roman" pitchFamily="18" charset="0"/>
                <a:ea typeface="+mn-lt"/>
                <a:cs typeface="Times New Roman" pitchFamily="18" charset="0"/>
              </a:rPr>
              <a:t> II:</a:t>
            </a:r>
            <a:endParaRPr lang="en-US" sz="2600" dirty="0">
              <a:latin typeface="Times New Roman" pitchFamily="18" charset="0"/>
              <a:ea typeface="+mn-lt"/>
              <a:cs typeface="Times New Roman" pitchFamily="18" charset="0"/>
            </a:endParaRPr>
          </a:p>
          <a:p>
            <a:pPr>
              <a:buFont typeface="Arial" panose="05050102010706020507" pitchFamily="18" charset="2"/>
              <a:buChar char="•"/>
            </a:pPr>
            <a:r>
              <a:rPr lang="en-US" sz="2600" dirty="0">
                <a:latin typeface="Times New Roman" pitchFamily="18" charset="0"/>
                <a:ea typeface="+mn-lt"/>
                <a:cs typeface="Times New Roman" pitchFamily="18" charset="0"/>
              </a:rPr>
              <a:t>Theo </a:t>
            </a:r>
            <a:r>
              <a:rPr lang="en-US" sz="2600" dirty="0" err="1">
                <a:latin typeface="Times New Roman" pitchFamily="18" charset="0"/>
                <a:ea typeface="+mn-lt"/>
                <a:cs typeface="Times New Roman" pitchFamily="18" charset="0"/>
              </a:rPr>
              <a:t>dõi</a:t>
            </a:r>
            <a:r>
              <a:rPr lang="en-US" sz="2600" dirty="0">
                <a:latin typeface="Times New Roman" pitchFamily="18" charset="0"/>
                <a:ea typeface="+mn-lt"/>
                <a:cs typeface="Times New Roman" pitchFamily="18" charset="0"/>
              </a:rPr>
              <a:t> ý </a:t>
            </a:r>
            <a:r>
              <a:rPr lang="en-US" sz="2600" dirty="0" err="1">
                <a:latin typeface="Times New Roman" pitchFamily="18" charset="0"/>
                <a:ea typeface="+mn-lt"/>
                <a:cs typeface="Times New Roman" pitchFamily="18" charset="0"/>
              </a:rPr>
              <a:t>thức</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sinh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hiệu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trạng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đau</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bụng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mỗi</a:t>
            </a:r>
            <a:r>
              <a:rPr lang="en-US" sz="2600" dirty="0">
                <a:latin typeface="Times New Roman" pitchFamily="18" charset="0"/>
                <a:ea typeface="+mn-lt"/>
                <a:cs typeface="Times New Roman" pitchFamily="18" charset="0"/>
              </a:rPr>
              <a:t> 08h.</a:t>
            </a:r>
          </a:p>
          <a:p>
            <a:pPr>
              <a:buFont typeface="Arial" panose="05050102010706020507" pitchFamily="18" charset="2"/>
              <a:buChar char="•"/>
            </a:pPr>
            <a:r>
              <a:rPr lang="en-US" sz="2600" dirty="0">
                <a:latin typeface="Times New Roman" pitchFamily="18" charset="0"/>
                <a:ea typeface="+mn-lt"/>
                <a:cs typeface="Times New Roman" pitchFamily="18" charset="0"/>
              </a:rPr>
              <a:t>Theo </a:t>
            </a:r>
            <a:r>
              <a:rPr lang="en-US" sz="2600" dirty="0" err="1">
                <a:latin typeface="Times New Roman" pitchFamily="18" charset="0"/>
                <a:ea typeface="+mn-lt"/>
                <a:cs typeface="Times New Roman" pitchFamily="18" charset="0"/>
              </a:rPr>
              <a:t>dõi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tình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trạng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trung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đại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tiện</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mỗi</a:t>
            </a:r>
            <a:r>
              <a:rPr lang="en-US" sz="2600" dirty="0">
                <a:latin typeface="Times New Roman" pitchFamily="18" charset="0"/>
                <a:ea typeface="+mn-lt"/>
                <a:cs typeface="Times New Roman" pitchFamily="18" charset="0"/>
              </a:rPr>
              <a:t> 24h.</a:t>
            </a:r>
          </a:p>
          <a:p>
            <a:pPr marL="0" indent="0">
              <a:buNone/>
            </a:pPr>
            <a:r>
              <a:rPr lang="en-US" sz="2600" b="1" dirty="0">
                <a:latin typeface="Times New Roman" pitchFamily="18" charset="0"/>
                <a:ea typeface="+mn-lt"/>
                <a:cs typeface="Times New Roman" pitchFamily="18" charset="0"/>
              </a:rPr>
              <a:t>3. Dinh </a:t>
            </a:r>
            <a:r>
              <a:rPr lang="en-US" sz="2600" b="1" dirty="0" err="1">
                <a:latin typeface="Times New Roman" pitchFamily="18" charset="0"/>
                <a:ea typeface="+mn-lt"/>
                <a:cs typeface="Times New Roman" pitchFamily="18" charset="0"/>
              </a:rPr>
              <a:t>dưỡng</a:t>
            </a:r>
            <a:r>
              <a:rPr lang="en-US" sz="2600" b="1" dirty="0">
                <a:latin typeface="Times New Roman" pitchFamily="18" charset="0"/>
                <a:ea typeface="+mn-lt"/>
                <a:cs typeface="Times New Roman" pitchFamily="18" charset="0"/>
              </a:rPr>
              <a:t>:</a:t>
            </a:r>
            <a:endParaRPr lang="en-US" sz="2600" dirty="0">
              <a:latin typeface="Times New Roman" pitchFamily="18" charset="0"/>
              <a:cs typeface="Times New Roman" pitchFamily="18" charset="0"/>
            </a:endParaRPr>
          </a:p>
          <a:p>
            <a:pPr>
              <a:buFont typeface="Arial" panose="05050102010706020507" pitchFamily="18" charset="2"/>
              <a:buChar char="•"/>
            </a:pPr>
            <a:r>
              <a:rPr lang="en-US" sz="2600" dirty="0" err="1">
                <a:latin typeface="Times New Roman" pitchFamily="18" charset="0"/>
                <a:ea typeface="+mn-lt"/>
                <a:cs typeface="Times New Roman" pitchFamily="18" charset="0"/>
              </a:rPr>
              <a:t>Nuôi</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ăn</a:t>
            </a:r>
            <a:r>
              <a:rPr lang="en-US" sz="2600" dirty="0">
                <a:latin typeface="Times New Roman" pitchFamily="18" charset="0"/>
                <a:ea typeface="+mn-lt"/>
                <a:cs typeface="Times New Roman" pitchFamily="18" charset="0"/>
              </a:rPr>
              <a:t> qua </a:t>
            </a:r>
            <a:r>
              <a:rPr lang="en-US" sz="2600" dirty="0" err="1">
                <a:latin typeface="Times New Roman" pitchFamily="18" charset="0"/>
                <a:ea typeface="+mn-lt"/>
                <a:cs typeface="Times New Roman" pitchFamily="18" charset="0"/>
              </a:rPr>
              <a:t>đường</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tĩnh</a:t>
            </a:r>
            <a:r>
              <a:rPr lang="en-US" sz="2600" dirty="0">
                <a:latin typeface="Times New Roman" pitchFamily="18" charset="0"/>
                <a:ea typeface="+mn-lt"/>
                <a:cs typeface="Times New Roman" pitchFamily="18" charset="0"/>
              </a:rPr>
              <a:t> </a:t>
            </a:r>
            <a:r>
              <a:rPr lang="en-US" sz="2600" dirty="0" err="1">
                <a:latin typeface="Times New Roman" pitchFamily="18" charset="0"/>
                <a:ea typeface="+mn-lt"/>
                <a:cs typeface="Times New Roman" pitchFamily="18" charset="0"/>
              </a:rPr>
              <a:t>mạch</a:t>
            </a:r>
          </a:p>
          <a:p>
            <a:pPr marL="342900" indent="-342900">
              <a:lnSpc>
                <a:spcPct val="107000"/>
              </a:lnSpc>
              <a:buFont typeface="Symbol" panose="05050102010706020507" pitchFamily="18" charset="2"/>
              <a:buChar char=""/>
            </a:pPr>
            <a:endParaRPr lang="en-US" sz="2400" dirty="0">
              <a:latin typeface="Times New Roman"/>
              <a:ea typeface="Calibri" panose="020F0502020204030204" pitchFamily="34" charset="0"/>
              <a:cs typeface="Times New Roman" panose="02020603050405020304" pitchFamily="18" charset="0"/>
            </a:endParaRPr>
          </a:p>
        </p:txBody>
      </p:sp>
      <p:sp>
        <p:nvSpPr>
          <p:cNvPr id="6" name="Mũi tên: Hình ngũ giác 5">
            <a:extLst>
              <a:ext uri="{FF2B5EF4-FFF2-40B4-BE49-F238E27FC236}">
                <a16:creationId xmlns:a16="http://schemas.microsoft.com/office/drawing/2014/main" xmlns="" id="{DEB71593-F266-4203-92C8-11E8F1E8723B}"/>
              </a:ext>
            </a:extLst>
          </p:cNvPr>
          <p:cNvSpPr/>
          <p:nvPr/>
        </p:nvSpPr>
        <p:spPr>
          <a:xfrm>
            <a:off x="761999" y="416379"/>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ĐIỀU TRỊ</a:t>
            </a:r>
          </a:p>
        </p:txBody>
      </p:sp>
      <p:sp>
        <p:nvSpPr>
          <p:cNvPr id="7" name="Mũi tên: Hình ngũ giác 6">
            <a:extLst>
              <a:ext uri="{FF2B5EF4-FFF2-40B4-BE49-F238E27FC236}">
                <a16:creationId xmlns:a16="http://schemas.microsoft.com/office/drawing/2014/main" xmlns="" id="{20CF7DB2-948D-4B23-9C2E-1CCC61967D40}"/>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XIV</a:t>
            </a:r>
          </a:p>
        </p:txBody>
      </p:sp>
    </p:spTree>
    <p:extLst>
      <p:ext uri="{BB962C8B-B14F-4D97-AF65-F5344CB8AC3E}">
        <p14:creationId xmlns:p14="http://schemas.microsoft.com/office/powerpoint/2010/main" xmlns="" val="2033230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xmlns="" id="{C8185D27-4C73-4004-AC42-9B06AABEE1AC}"/>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b="1" kern="1200" dirty="0">
                <a:solidFill>
                  <a:srgbClr val="080808"/>
                </a:solidFill>
                <a:latin typeface="Times New Roman" panose="02020603050405020304" pitchFamily="18" charset="0"/>
                <a:cs typeface="Times New Roman" panose="02020603050405020304" pitchFamily="18" charset="0"/>
              </a:rPr>
              <a:t>XV. </a:t>
            </a:r>
            <a:r>
              <a:rPr lang="en-US" sz="3600" b="1" dirty="0">
                <a:solidFill>
                  <a:srgbClr val="080808"/>
                </a:solidFill>
                <a:latin typeface="Times New Roman" panose="02020603050405020304" pitchFamily="18" charset="0"/>
                <a:cs typeface="Times New Roman" panose="02020603050405020304" pitchFamily="18" charset="0"/>
              </a:rPr>
              <a:t>TIÊN LƯỢNG</a:t>
            </a:r>
            <a:endParaRPr lang="en-US" sz="3600" b="1" kern="1200" dirty="0">
              <a:solidFill>
                <a:srgbClr val="080808"/>
              </a:solidFill>
              <a:latin typeface="Times New Roman" panose="02020603050405020304" pitchFamily="18" charset="0"/>
              <a:cs typeface="Times New Roman" panose="02020603050405020304" pitchFamily="18" charset="0"/>
            </a:endParaRPr>
          </a:p>
        </p:txBody>
      </p:sp>
      <p:sp>
        <p:nvSpPr>
          <p:cNvPr id="56" name="Isosceles Triangle 55">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70633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Nội dung 4">
            <a:extLst>
              <a:ext uri="{FF2B5EF4-FFF2-40B4-BE49-F238E27FC236}">
                <a16:creationId xmlns:a16="http://schemas.microsoft.com/office/drawing/2014/main" xmlns="" id="{0AFB18ED-C1C9-4A02-9D53-60FEC595FD49}"/>
              </a:ext>
            </a:extLst>
          </p:cNvPr>
          <p:cNvSpPr txBox="1">
            <a:spLocks/>
          </p:cNvSpPr>
          <p:nvPr/>
        </p:nvSpPr>
        <p:spPr>
          <a:xfrm>
            <a:off x="1325217" y="131089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ea typeface="+mn-lt"/>
                <a:cs typeface="+mn-lt"/>
              </a:rPr>
              <a:t>Tiên </a:t>
            </a:r>
            <a:r>
              <a:rPr lang="en-US" sz="2400" b="1" dirty="0" err="1">
                <a:ea typeface="+mn-lt"/>
                <a:cs typeface="+mn-lt"/>
              </a:rPr>
              <a:t>lượng</a:t>
            </a:r>
            <a:r>
              <a:rPr lang="en-US" sz="2400" b="1" dirty="0">
                <a:ea typeface="+mn-lt"/>
                <a:cs typeface="+mn-lt"/>
              </a:rPr>
              <a:t> </a:t>
            </a:r>
            <a:r>
              <a:rPr lang="en-US" sz="2400" b="1" dirty="0" err="1">
                <a:ea typeface="+mn-lt"/>
                <a:cs typeface="+mn-lt"/>
              </a:rPr>
              <a:t>nặng</a:t>
            </a:r>
          </a:p>
          <a:p>
            <a:pPr marL="342900" indent="-342900">
              <a:lnSpc>
                <a:spcPct val="107000"/>
              </a:lnSpc>
              <a:buFont typeface="Symbol" panose="05050102010706020507" pitchFamily="18" charset="2"/>
              <a:buChar char=""/>
            </a:pPr>
            <a:endParaRPr lang="en-US" sz="2400" dirty="0">
              <a:latin typeface="Times New Roman"/>
              <a:ea typeface="Calibri" panose="020F0502020204030204" pitchFamily="34" charset="0"/>
              <a:cs typeface="Times New Roman" panose="02020603050405020304" pitchFamily="18" charset="0"/>
            </a:endParaRPr>
          </a:p>
        </p:txBody>
      </p:sp>
      <p:sp>
        <p:nvSpPr>
          <p:cNvPr id="6" name="Mũi tên: Hình ngũ giác 5">
            <a:extLst>
              <a:ext uri="{FF2B5EF4-FFF2-40B4-BE49-F238E27FC236}">
                <a16:creationId xmlns:a16="http://schemas.microsoft.com/office/drawing/2014/main" xmlns="" id="{DEB71593-F266-4203-92C8-11E8F1E8723B}"/>
              </a:ext>
            </a:extLst>
          </p:cNvPr>
          <p:cNvSpPr/>
          <p:nvPr/>
        </p:nvSpPr>
        <p:spPr>
          <a:xfrm>
            <a:off x="761999" y="416379"/>
            <a:ext cx="6379030"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dirty="0">
                <a:latin typeface="Times New Roman"/>
                <a:cs typeface="Times New Roman"/>
              </a:rPr>
              <a:t>	    TIÊN LƯỢNG</a:t>
            </a:r>
            <a:endParaRPr lang="en-US" sz="3200" dirty="0">
              <a:latin typeface="Times New Roman" panose="02020603050405020304" pitchFamily="18" charset="0"/>
              <a:cs typeface="Times New Roman" panose="02020603050405020304" pitchFamily="18" charset="0"/>
            </a:endParaRPr>
          </a:p>
        </p:txBody>
      </p:sp>
      <p:sp>
        <p:nvSpPr>
          <p:cNvPr id="7" name="Mũi tên: Hình ngũ giác 6">
            <a:extLst>
              <a:ext uri="{FF2B5EF4-FFF2-40B4-BE49-F238E27FC236}">
                <a16:creationId xmlns:a16="http://schemas.microsoft.com/office/drawing/2014/main" xmlns="" id="{20CF7DB2-948D-4B23-9C2E-1CCC61967D40}"/>
              </a:ext>
            </a:extLst>
          </p:cNvPr>
          <p:cNvSpPr/>
          <p:nvPr/>
        </p:nvSpPr>
        <p:spPr>
          <a:xfrm>
            <a:off x="771525" y="440191"/>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XIV</a:t>
            </a:r>
          </a:p>
        </p:txBody>
      </p:sp>
    </p:spTree>
    <p:extLst>
      <p:ext uri="{BB962C8B-B14F-4D97-AF65-F5344CB8AC3E}">
        <p14:creationId xmlns:p14="http://schemas.microsoft.com/office/powerpoint/2010/main" xmlns="" val="342871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E05D0CF-4574-4E9A-8792-8977760CFDEA}"/>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757D5131-6F3D-4691-8CC5-BB19F75F08A7}"/>
              </a:ext>
            </a:extLst>
          </p:cNvPr>
          <p:cNvSpPr>
            <a:spLocks noGrp="1"/>
          </p:cNvSpPr>
          <p:nvPr>
            <p:ph idx="1"/>
          </p:nvPr>
        </p:nvSpPr>
        <p:spPr/>
        <p:txBody>
          <a:bodyPr vert="horz" lIns="91440" tIns="45720" rIns="91440" bIns="45720" rtlCol="0" anchor="t">
            <a:normAutofit/>
          </a:bodyPr>
          <a:lstStyle/>
          <a:p>
            <a:pPr>
              <a:buFont typeface="Arial"/>
              <a:buChar char="•"/>
            </a:pPr>
            <a:r>
              <a:rPr lang="en-US" dirty="0" err="1">
                <a:latin typeface="Times New Roman"/>
                <a:ea typeface="+mn-lt"/>
                <a:cs typeface="+mn-lt"/>
              </a:rPr>
              <a:t>Bệnh</a:t>
            </a:r>
            <a:r>
              <a:rPr lang="en-US" dirty="0">
                <a:latin typeface="Times New Roman"/>
                <a:ea typeface="+mn-lt"/>
                <a:cs typeface="+mn-lt"/>
              </a:rPr>
              <a:t> </a:t>
            </a:r>
            <a:r>
              <a:rPr lang="en-US" dirty="0" err="1">
                <a:latin typeface="Times New Roman"/>
                <a:ea typeface="+mn-lt"/>
                <a:cs typeface="+mn-lt"/>
              </a:rPr>
              <a:t>nhân</a:t>
            </a:r>
            <a:r>
              <a:rPr lang="en-US" dirty="0">
                <a:latin typeface="Times New Roman"/>
                <a:ea typeface="+mn-lt"/>
                <a:cs typeface="+mn-lt"/>
              </a:rPr>
              <a:t> </a:t>
            </a:r>
            <a:r>
              <a:rPr lang="en-US" dirty="0" err="1">
                <a:latin typeface="Times New Roman"/>
                <a:ea typeface="+mn-lt"/>
                <a:cs typeface="+mn-lt"/>
              </a:rPr>
              <a:t>là</a:t>
            </a:r>
            <a:r>
              <a:rPr lang="en-US" dirty="0">
                <a:latin typeface="Times New Roman"/>
                <a:ea typeface="+mn-lt"/>
                <a:cs typeface="+mn-lt"/>
              </a:rPr>
              <a:t> </a:t>
            </a:r>
            <a:r>
              <a:rPr lang="en-US" dirty="0" err="1">
                <a:latin typeface="Times New Roman"/>
                <a:ea typeface="+mn-lt"/>
                <a:cs typeface="+mn-lt"/>
              </a:rPr>
              <a:t>người</a:t>
            </a:r>
            <a:r>
              <a:rPr lang="en-US" dirty="0">
                <a:latin typeface="Times New Roman"/>
                <a:ea typeface="+mn-lt"/>
                <a:cs typeface="+mn-lt"/>
              </a:rPr>
              <a:t> </a:t>
            </a:r>
            <a:r>
              <a:rPr lang="en-US" dirty="0" err="1">
                <a:latin typeface="Times New Roman"/>
                <a:ea typeface="+mn-lt"/>
                <a:cs typeface="+mn-lt"/>
              </a:rPr>
              <a:t>khai</a:t>
            </a:r>
            <a:r>
              <a:rPr lang="en-US" dirty="0">
                <a:latin typeface="Times New Roman"/>
                <a:ea typeface="+mn-lt"/>
                <a:cs typeface="+mn-lt"/>
              </a:rPr>
              <a:t> </a:t>
            </a:r>
            <a:r>
              <a:rPr lang="en-US" dirty="0" err="1">
                <a:latin typeface="Times New Roman"/>
                <a:ea typeface="+mn-lt"/>
                <a:cs typeface="+mn-lt"/>
              </a:rPr>
              <a:t>bệnh</a:t>
            </a:r>
            <a:endParaRPr lang="en-US">
              <a:latin typeface="Times New Roman"/>
              <a:ea typeface="+mn-lt"/>
              <a:cs typeface="+mn-lt"/>
            </a:endParaRPr>
          </a:p>
          <a:p>
            <a:pPr>
              <a:buFont typeface="Arial"/>
              <a:buChar char="•"/>
            </a:pPr>
            <a:r>
              <a:rPr lang="en-US" dirty="0" err="1">
                <a:latin typeface="Times New Roman"/>
                <a:ea typeface="+mn-lt"/>
                <a:cs typeface="+mn-lt"/>
              </a:rPr>
              <a:t>Cách</a:t>
            </a:r>
            <a:r>
              <a:rPr lang="en-US" dirty="0">
                <a:latin typeface="Times New Roman"/>
                <a:ea typeface="+mn-lt"/>
                <a:cs typeface="+mn-lt"/>
              </a:rPr>
              <a:t> </a:t>
            </a:r>
            <a:r>
              <a:rPr lang="en-US" dirty="0" err="1">
                <a:latin typeface="Times New Roman"/>
                <a:ea typeface="+mn-lt"/>
                <a:cs typeface="+mn-lt"/>
              </a:rPr>
              <a:t>nhập</a:t>
            </a:r>
            <a:r>
              <a:rPr lang="en-US" dirty="0">
                <a:latin typeface="Times New Roman"/>
                <a:ea typeface="+mn-lt"/>
                <a:cs typeface="+mn-lt"/>
              </a:rPr>
              <a:t> </a:t>
            </a:r>
            <a:r>
              <a:rPr lang="en-US" dirty="0" err="1">
                <a:latin typeface="Times New Roman"/>
                <a:ea typeface="+mn-lt"/>
                <a:cs typeface="+mn-lt"/>
              </a:rPr>
              <a:t>viện</a:t>
            </a:r>
            <a:r>
              <a:rPr lang="en-US" dirty="0">
                <a:latin typeface="Times New Roman"/>
                <a:ea typeface="+mn-lt"/>
                <a:cs typeface="+mn-lt"/>
              </a:rPr>
              <a:t> 12 </a:t>
            </a:r>
            <a:r>
              <a:rPr lang="en-US" dirty="0" err="1">
                <a:latin typeface="Times New Roman"/>
                <a:ea typeface="+mn-lt"/>
                <a:cs typeface="+mn-lt"/>
              </a:rPr>
              <a:t>tháng</a:t>
            </a:r>
            <a:r>
              <a:rPr lang="en-US" dirty="0">
                <a:latin typeface="Times New Roman"/>
                <a:ea typeface="+mn-lt"/>
                <a:cs typeface="+mn-lt"/>
              </a:rPr>
              <a:t> </a:t>
            </a:r>
            <a:r>
              <a:rPr lang="en-US" dirty="0" err="1">
                <a:latin typeface="Times New Roman"/>
                <a:ea typeface="+mn-lt"/>
                <a:cs typeface="+mn-lt"/>
              </a:rPr>
              <a:t>bệnh</a:t>
            </a:r>
            <a:r>
              <a:rPr lang="en-US" dirty="0">
                <a:latin typeface="Times New Roman"/>
                <a:ea typeface="+mn-lt"/>
                <a:cs typeface="+mn-lt"/>
              </a:rPr>
              <a:t> </a:t>
            </a:r>
            <a:r>
              <a:rPr lang="en-US" dirty="0" err="1">
                <a:latin typeface="Times New Roman"/>
                <a:ea typeface="+mn-lt"/>
                <a:cs typeface="+mn-lt"/>
              </a:rPr>
              <a:t>nhân</a:t>
            </a:r>
            <a:r>
              <a:rPr lang="en-US" dirty="0">
                <a:latin typeface="Times New Roman"/>
                <a:ea typeface="+mn-lt"/>
                <a:cs typeface="+mn-lt"/>
              </a:rPr>
              <a:t> </a:t>
            </a:r>
            <a:r>
              <a:rPr lang="en-US" dirty="0" err="1">
                <a:latin typeface="Times New Roman"/>
                <a:ea typeface="+mn-lt"/>
                <a:cs typeface="+mn-lt"/>
              </a:rPr>
              <a:t>xuất</a:t>
            </a:r>
            <a:r>
              <a:rPr lang="en-US" dirty="0">
                <a:latin typeface="Times New Roman"/>
                <a:ea typeface="+mn-lt"/>
                <a:cs typeface="+mn-lt"/>
              </a:rPr>
              <a:t> </a:t>
            </a:r>
            <a:r>
              <a:rPr lang="en-US" dirty="0" err="1">
                <a:latin typeface="Times New Roman"/>
                <a:ea typeface="+mn-lt"/>
                <a:cs typeface="+mn-lt"/>
              </a:rPr>
              <a:t>hiện</a:t>
            </a:r>
            <a:r>
              <a:rPr lang="en-US" dirty="0">
                <a:latin typeface="Times New Roman"/>
                <a:ea typeface="+mn-lt"/>
                <a:cs typeface="+mn-lt"/>
              </a:rPr>
              <a:t> </a:t>
            </a:r>
            <a:r>
              <a:rPr lang="en-US" dirty="0" err="1">
                <a:latin typeface="Times New Roman"/>
                <a:ea typeface="+mn-lt"/>
                <a:cs typeface="+mn-lt"/>
              </a:rPr>
              <a:t>tình</a:t>
            </a:r>
            <a:r>
              <a:rPr lang="en-US" dirty="0">
                <a:latin typeface="Times New Roman"/>
                <a:ea typeface="+mn-lt"/>
                <a:cs typeface="+mn-lt"/>
              </a:rPr>
              <a:t> </a:t>
            </a:r>
            <a:r>
              <a:rPr lang="en-US" dirty="0" err="1">
                <a:latin typeface="Times New Roman"/>
                <a:ea typeface="+mn-lt"/>
                <a:cs typeface="+mn-lt"/>
              </a:rPr>
              <a:t>trạng</a:t>
            </a:r>
            <a:r>
              <a:rPr lang="en-US" dirty="0">
                <a:latin typeface="Times New Roman"/>
                <a:ea typeface="+mn-lt"/>
                <a:cs typeface="+mn-lt"/>
              </a:rPr>
              <a:t> </a:t>
            </a:r>
            <a:r>
              <a:rPr lang="en-US" dirty="0" err="1">
                <a:latin typeface="Times New Roman"/>
                <a:ea typeface="+mn-lt"/>
                <a:cs typeface="+mn-lt"/>
              </a:rPr>
              <a:t>đi</a:t>
            </a:r>
            <a:r>
              <a:rPr lang="en-US" dirty="0">
                <a:latin typeface="Times New Roman"/>
                <a:ea typeface="+mn-lt"/>
                <a:cs typeface="+mn-lt"/>
              </a:rPr>
              <a:t> </a:t>
            </a:r>
            <a:r>
              <a:rPr lang="en-US" dirty="0" err="1">
                <a:latin typeface="Times New Roman"/>
                <a:ea typeface="+mn-lt"/>
                <a:cs typeface="+mn-lt"/>
              </a:rPr>
              <a:t>tiêu</a:t>
            </a:r>
            <a:r>
              <a:rPr lang="en-US" dirty="0">
                <a:latin typeface="Times New Roman"/>
                <a:ea typeface="+mn-lt"/>
                <a:cs typeface="+mn-lt"/>
              </a:rPr>
              <a:t> </a:t>
            </a:r>
            <a:r>
              <a:rPr lang="en-US" dirty="0" err="1">
                <a:latin typeface="Times New Roman"/>
                <a:ea typeface="+mn-lt"/>
                <a:cs typeface="+mn-lt"/>
              </a:rPr>
              <a:t>nhiều</a:t>
            </a:r>
            <a:r>
              <a:rPr lang="en-US" dirty="0">
                <a:latin typeface="Times New Roman"/>
                <a:ea typeface="+mn-lt"/>
                <a:cs typeface="+mn-lt"/>
              </a:rPr>
              <a:t> </a:t>
            </a:r>
            <a:r>
              <a:rPr lang="en-US" dirty="0" err="1">
                <a:latin typeface="Times New Roman"/>
                <a:ea typeface="+mn-lt"/>
                <a:cs typeface="+mn-lt"/>
              </a:rPr>
              <a:t>lần</a:t>
            </a:r>
            <a:r>
              <a:rPr lang="en-US" dirty="0">
                <a:latin typeface="Times New Roman"/>
                <a:ea typeface="+mn-lt"/>
                <a:cs typeface="+mn-lt"/>
              </a:rPr>
              <a:t> </a:t>
            </a:r>
            <a:r>
              <a:rPr lang="en-US" dirty="0" err="1">
                <a:latin typeface="Times New Roman"/>
                <a:ea typeface="+mn-lt"/>
                <a:cs typeface="+mn-lt"/>
              </a:rPr>
              <a:t>trong</a:t>
            </a:r>
            <a:r>
              <a:rPr lang="en-US" dirty="0">
                <a:latin typeface="Times New Roman"/>
                <a:ea typeface="+mn-lt"/>
                <a:cs typeface="+mn-lt"/>
              </a:rPr>
              <a:t> </a:t>
            </a:r>
            <a:r>
              <a:rPr lang="en-US" dirty="0" err="1">
                <a:latin typeface="Times New Roman"/>
                <a:ea typeface="+mn-lt"/>
                <a:cs typeface="+mn-lt"/>
              </a:rPr>
              <a:t>ngày</a:t>
            </a:r>
            <a:r>
              <a:rPr lang="en-US" dirty="0">
                <a:latin typeface="Times New Roman"/>
                <a:ea typeface="+mn-lt"/>
                <a:cs typeface="+mn-lt"/>
              </a:rPr>
              <a:t>, </a:t>
            </a:r>
            <a:r>
              <a:rPr lang="en-US" dirty="0" err="1">
                <a:latin typeface="Times New Roman"/>
                <a:ea typeface="+mn-lt"/>
                <a:cs typeface="+mn-lt"/>
              </a:rPr>
              <a:t>cảm</a:t>
            </a:r>
            <a:r>
              <a:rPr lang="en-US" dirty="0">
                <a:latin typeface="Times New Roman"/>
                <a:ea typeface="+mn-lt"/>
                <a:cs typeface="+mn-lt"/>
              </a:rPr>
              <a:t> </a:t>
            </a:r>
            <a:r>
              <a:rPr lang="en-US" dirty="0" err="1">
                <a:latin typeface="Times New Roman"/>
                <a:ea typeface="+mn-lt"/>
                <a:cs typeface="+mn-lt"/>
              </a:rPr>
              <a:t>giác</a:t>
            </a:r>
            <a:r>
              <a:rPr lang="en-US" dirty="0">
                <a:latin typeface="Times New Roman"/>
                <a:ea typeface="+mn-lt"/>
                <a:cs typeface="+mn-lt"/>
              </a:rPr>
              <a:t> </a:t>
            </a:r>
            <a:r>
              <a:rPr lang="en-US" dirty="0" err="1">
                <a:latin typeface="Times New Roman"/>
                <a:ea typeface="+mn-lt"/>
                <a:cs typeface="+mn-lt"/>
              </a:rPr>
              <a:t>mót</a:t>
            </a:r>
            <a:r>
              <a:rPr lang="en-US" dirty="0">
                <a:latin typeface="Times New Roman"/>
                <a:ea typeface="+mn-lt"/>
                <a:cs typeface="+mn-lt"/>
              </a:rPr>
              <a:t> </a:t>
            </a:r>
            <a:r>
              <a:rPr lang="en-US" dirty="0" err="1">
                <a:latin typeface="Times New Roman"/>
                <a:ea typeface="+mn-lt"/>
                <a:cs typeface="+mn-lt"/>
              </a:rPr>
              <a:t>rặn</a:t>
            </a:r>
            <a:r>
              <a:rPr lang="en-US" dirty="0">
                <a:latin typeface="Times New Roman"/>
                <a:ea typeface="+mn-lt"/>
                <a:cs typeface="+mn-lt"/>
              </a:rPr>
              <a:t>, </a:t>
            </a:r>
            <a:r>
              <a:rPr lang="en-US" dirty="0" err="1">
                <a:latin typeface="Times New Roman"/>
                <a:ea typeface="+mn-lt"/>
                <a:cs typeface="+mn-lt"/>
              </a:rPr>
              <a:t>trung</a:t>
            </a:r>
            <a:r>
              <a:rPr lang="en-US" dirty="0">
                <a:latin typeface="Times New Roman"/>
                <a:ea typeface="+mn-lt"/>
                <a:cs typeface="+mn-lt"/>
              </a:rPr>
              <a:t> </a:t>
            </a:r>
            <a:r>
              <a:rPr lang="en-US" dirty="0" err="1">
                <a:latin typeface="Times New Roman"/>
                <a:ea typeface="+mn-lt"/>
                <a:cs typeface="+mn-lt"/>
              </a:rPr>
              <a:t>bình</a:t>
            </a:r>
            <a:r>
              <a:rPr lang="en-US" dirty="0">
                <a:latin typeface="Times New Roman"/>
                <a:ea typeface="+mn-lt"/>
                <a:cs typeface="+mn-lt"/>
              </a:rPr>
              <a:t> </a:t>
            </a:r>
            <a:r>
              <a:rPr lang="en-US" dirty="0" err="1">
                <a:latin typeface="Times New Roman"/>
                <a:ea typeface="+mn-lt"/>
                <a:cs typeface="+mn-lt"/>
              </a:rPr>
              <a:t>đi</a:t>
            </a:r>
            <a:r>
              <a:rPr lang="en-US" dirty="0">
                <a:latin typeface="Times New Roman"/>
                <a:ea typeface="+mn-lt"/>
                <a:cs typeface="+mn-lt"/>
              </a:rPr>
              <a:t> </a:t>
            </a:r>
            <a:r>
              <a:rPr lang="en-US" dirty="0" err="1">
                <a:latin typeface="Times New Roman"/>
                <a:ea typeface="+mn-lt"/>
                <a:cs typeface="+mn-lt"/>
              </a:rPr>
              <a:t>tiêu</a:t>
            </a:r>
            <a:r>
              <a:rPr lang="en-US" dirty="0">
                <a:latin typeface="Times New Roman"/>
                <a:ea typeface="+mn-lt"/>
                <a:cs typeface="+mn-lt"/>
              </a:rPr>
              <a:t> 3-4 </a:t>
            </a:r>
            <a:r>
              <a:rPr lang="en-US" dirty="0" err="1">
                <a:latin typeface="Times New Roman"/>
                <a:ea typeface="+mn-lt"/>
                <a:cs typeface="+mn-lt"/>
              </a:rPr>
              <a:t>lần</a:t>
            </a:r>
            <a:r>
              <a:rPr lang="en-US" dirty="0">
                <a:latin typeface="Times New Roman"/>
                <a:ea typeface="+mn-lt"/>
                <a:cs typeface="+mn-lt"/>
              </a:rPr>
              <a:t>/</a:t>
            </a:r>
            <a:r>
              <a:rPr lang="en-US" dirty="0" err="1">
                <a:latin typeface="Times New Roman"/>
                <a:ea typeface="+mn-lt"/>
                <a:cs typeface="+mn-lt"/>
              </a:rPr>
              <a:t>ngày</a:t>
            </a:r>
            <a:r>
              <a:rPr lang="en-US" dirty="0">
                <a:latin typeface="Times New Roman"/>
                <a:ea typeface="+mn-lt"/>
                <a:cs typeface="+mn-lt"/>
              </a:rPr>
              <a:t>, </a:t>
            </a:r>
            <a:r>
              <a:rPr lang="en-US" dirty="0" err="1">
                <a:latin typeface="Times New Roman"/>
                <a:ea typeface="+mn-lt"/>
                <a:cs typeface="+mn-lt"/>
              </a:rPr>
              <a:t>phân</a:t>
            </a:r>
            <a:r>
              <a:rPr lang="en-US" dirty="0">
                <a:latin typeface="Times New Roman"/>
                <a:ea typeface="+mn-lt"/>
                <a:cs typeface="+mn-lt"/>
              </a:rPr>
              <a:t> </a:t>
            </a:r>
            <a:r>
              <a:rPr lang="en-US" dirty="0" err="1">
                <a:latin typeface="Times New Roman"/>
                <a:ea typeface="+mn-lt"/>
                <a:cs typeface="+mn-lt"/>
              </a:rPr>
              <a:t>nhỏ</a:t>
            </a:r>
            <a:r>
              <a:rPr lang="en-US" dirty="0">
                <a:latin typeface="Times New Roman"/>
                <a:ea typeface="+mn-lt"/>
                <a:cs typeface="+mn-lt"/>
              </a:rPr>
              <a:t> </a:t>
            </a:r>
            <a:r>
              <a:rPr lang="en-US" dirty="0" err="1">
                <a:latin typeface="Times New Roman"/>
                <a:ea typeface="+mn-lt"/>
                <a:cs typeface="+mn-lt"/>
              </a:rPr>
              <a:t>cỡ</a:t>
            </a:r>
            <a:r>
              <a:rPr lang="en-US" dirty="0">
                <a:latin typeface="Times New Roman"/>
                <a:ea typeface="+mn-lt"/>
                <a:cs typeface="+mn-lt"/>
              </a:rPr>
              <a:t> 3-4 cm </a:t>
            </a:r>
            <a:r>
              <a:rPr lang="en-US" dirty="0" err="1">
                <a:latin typeface="Times New Roman"/>
                <a:ea typeface="+mn-lt"/>
                <a:cs typeface="+mn-lt"/>
              </a:rPr>
              <a:t>chiều</a:t>
            </a:r>
            <a:r>
              <a:rPr lang="en-US" dirty="0">
                <a:latin typeface="Times New Roman"/>
                <a:ea typeface="+mn-lt"/>
                <a:cs typeface="+mn-lt"/>
              </a:rPr>
              <a:t> </a:t>
            </a:r>
            <a:r>
              <a:rPr lang="en-US" dirty="0" err="1">
                <a:latin typeface="Times New Roman"/>
                <a:ea typeface="+mn-lt"/>
                <a:cs typeface="+mn-lt"/>
              </a:rPr>
              <a:t>dài</a:t>
            </a:r>
            <a:r>
              <a:rPr lang="en-US" dirty="0">
                <a:latin typeface="Times New Roman"/>
                <a:ea typeface="+mn-lt"/>
                <a:cs typeface="+mn-lt"/>
              </a:rPr>
              <a:t>, </a:t>
            </a:r>
            <a:r>
              <a:rPr lang="en-US" dirty="0" err="1">
                <a:latin typeface="Times New Roman"/>
                <a:ea typeface="+mn-lt"/>
                <a:cs typeface="+mn-lt"/>
              </a:rPr>
              <a:t>dẹt</a:t>
            </a:r>
            <a:r>
              <a:rPr lang="en-US" dirty="0">
                <a:latin typeface="Times New Roman"/>
                <a:ea typeface="+mn-lt"/>
                <a:cs typeface="+mn-lt"/>
              </a:rPr>
              <a:t>, </a:t>
            </a:r>
            <a:r>
              <a:rPr lang="en-US" dirty="0" err="1">
                <a:latin typeface="Times New Roman"/>
                <a:ea typeface="+mn-lt"/>
                <a:cs typeface="+mn-lt"/>
              </a:rPr>
              <a:t>màu</a:t>
            </a:r>
            <a:r>
              <a:rPr lang="en-US" dirty="0">
                <a:latin typeface="Times New Roman"/>
                <a:ea typeface="+mn-lt"/>
                <a:cs typeface="+mn-lt"/>
              </a:rPr>
              <a:t> </a:t>
            </a:r>
            <a:r>
              <a:rPr lang="en-US" dirty="0" err="1">
                <a:latin typeface="Times New Roman"/>
                <a:ea typeface="+mn-lt"/>
                <a:cs typeface="+mn-lt"/>
              </a:rPr>
              <a:t>xanh</a:t>
            </a:r>
            <a:r>
              <a:rPr lang="en-US" dirty="0">
                <a:latin typeface="Times New Roman"/>
                <a:ea typeface="+mn-lt"/>
                <a:cs typeface="+mn-lt"/>
              </a:rPr>
              <a:t> </a:t>
            </a:r>
            <a:r>
              <a:rPr lang="en-US" dirty="0" err="1">
                <a:latin typeface="Times New Roman"/>
                <a:ea typeface="+mn-lt"/>
                <a:cs typeface="+mn-lt"/>
              </a:rPr>
              <a:t>đen</a:t>
            </a:r>
            <a:r>
              <a:rPr lang="en-US" dirty="0">
                <a:latin typeface="Times New Roman"/>
                <a:ea typeface="+mn-lt"/>
                <a:cs typeface="+mn-lt"/>
              </a:rPr>
              <a:t>, </a:t>
            </a:r>
            <a:r>
              <a:rPr lang="en-US" dirty="0" err="1">
                <a:latin typeface="Times New Roman"/>
                <a:ea typeface="+mn-lt"/>
                <a:cs typeface="+mn-lt"/>
              </a:rPr>
              <a:t>thỉnh</a:t>
            </a:r>
            <a:r>
              <a:rPr lang="en-US" dirty="0">
                <a:latin typeface="Times New Roman"/>
                <a:ea typeface="+mn-lt"/>
                <a:cs typeface="+mn-lt"/>
              </a:rPr>
              <a:t> </a:t>
            </a:r>
            <a:r>
              <a:rPr lang="en-US" dirty="0" err="1">
                <a:latin typeface="Times New Roman"/>
                <a:ea typeface="+mn-lt"/>
                <a:cs typeface="+mn-lt"/>
              </a:rPr>
              <a:t>thoảng</a:t>
            </a:r>
            <a:r>
              <a:rPr lang="en-US" dirty="0">
                <a:latin typeface="Times New Roman"/>
                <a:ea typeface="+mn-lt"/>
                <a:cs typeface="+mn-lt"/>
              </a:rPr>
              <a:t> </a:t>
            </a:r>
            <a:r>
              <a:rPr lang="en-US" dirty="0" err="1">
                <a:latin typeface="Times New Roman"/>
                <a:ea typeface="+mn-lt"/>
                <a:cs typeface="+mn-lt"/>
              </a:rPr>
              <a:t>có</a:t>
            </a:r>
            <a:r>
              <a:rPr lang="en-US" dirty="0">
                <a:latin typeface="Times New Roman"/>
                <a:ea typeface="+mn-lt"/>
                <a:cs typeface="+mn-lt"/>
              </a:rPr>
              <a:t> </a:t>
            </a:r>
            <a:r>
              <a:rPr lang="en-US" dirty="0" err="1">
                <a:latin typeface="Times New Roman"/>
                <a:ea typeface="+mn-lt"/>
                <a:cs typeface="+mn-lt"/>
              </a:rPr>
              <a:t>máu</a:t>
            </a:r>
            <a:r>
              <a:rPr lang="en-US" dirty="0">
                <a:latin typeface="Times New Roman"/>
                <a:ea typeface="+mn-lt"/>
                <a:cs typeface="+mn-lt"/>
              </a:rPr>
              <a:t> </a:t>
            </a:r>
            <a:r>
              <a:rPr lang="en-US" dirty="0" err="1">
                <a:latin typeface="Times New Roman"/>
                <a:ea typeface="+mn-lt"/>
                <a:cs typeface="+mn-lt"/>
              </a:rPr>
              <a:t>đỏ</a:t>
            </a:r>
            <a:r>
              <a:rPr lang="en-US" dirty="0">
                <a:latin typeface="Times New Roman"/>
                <a:ea typeface="+mn-lt"/>
                <a:cs typeface="+mn-lt"/>
              </a:rPr>
              <a:t> </a:t>
            </a:r>
            <a:r>
              <a:rPr lang="en-US" dirty="0" err="1">
                <a:latin typeface="Times New Roman"/>
                <a:ea typeface="+mn-lt"/>
                <a:cs typeface="+mn-lt"/>
              </a:rPr>
              <a:t>tươi</a:t>
            </a:r>
            <a:r>
              <a:rPr lang="en-US" dirty="0">
                <a:latin typeface="Times New Roman"/>
                <a:ea typeface="+mn-lt"/>
                <a:cs typeface="+mn-lt"/>
              </a:rPr>
              <a:t> </a:t>
            </a:r>
            <a:r>
              <a:rPr lang="en-US" dirty="0" err="1">
                <a:latin typeface="Times New Roman"/>
                <a:ea typeface="+mn-lt"/>
                <a:cs typeface="+mn-lt"/>
              </a:rPr>
              <a:t>dính</a:t>
            </a:r>
            <a:r>
              <a:rPr lang="en-US" dirty="0">
                <a:latin typeface="Times New Roman"/>
                <a:ea typeface="+mn-lt"/>
                <a:cs typeface="+mn-lt"/>
              </a:rPr>
              <a:t> </a:t>
            </a:r>
            <a:r>
              <a:rPr lang="en-US" dirty="0" err="1">
                <a:latin typeface="Times New Roman"/>
                <a:ea typeface="+mn-lt"/>
                <a:cs typeface="+mn-lt"/>
              </a:rPr>
              <a:t>kèm</a:t>
            </a:r>
            <a:r>
              <a:rPr lang="en-US" dirty="0">
                <a:latin typeface="Times New Roman"/>
                <a:ea typeface="+mn-lt"/>
                <a:cs typeface="+mn-lt"/>
              </a:rPr>
              <a:t> </a:t>
            </a:r>
            <a:r>
              <a:rPr lang="en-US" dirty="0" err="1">
                <a:latin typeface="Times New Roman"/>
                <a:ea typeface="+mn-lt"/>
                <a:cs typeface="+mn-lt"/>
              </a:rPr>
              <a:t>phân</a:t>
            </a:r>
            <a:r>
              <a:rPr lang="en-US" dirty="0">
                <a:latin typeface="Times New Roman"/>
                <a:ea typeface="+mn-lt"/>
                <a:cs typeface="+mn-lt"/>
              </a:rPr>
              <a:t> </a:t>
            </a:r>
            <a:r>
              <a:rPr lang="en-US" dirty="0" err="1">
                <a:latin typeface="Times New Roman"/>
                <a:ea typeface="+mn-lt"/>
                <a:cs typeface="+mn-lt"/>
              </a:rPr>
              <a:t>lượng</a:t>
            </a:r>
            <a:r>
              <a:rPr lang="en-US" dirty="0">
                <a:latin typeface="Times New Roman"/>
                <a:ea typeface="+mn-lt"/>
                <a:cs typeface="+mn-lt"/>
              </a:rPr>
              <a:t> </a:t>
            </a:r>
            <a:r>
              <a:rPr lang="en-US" dirty="0" err="1">
                <a:latin typeface="Times New Roman"/>
                <a:ea typeface="+mn-lt"/>
                <a:cs typeface="+mn-lt"/>
              </a:rPr>
              <a:t>ít</a:t>
            </a:r>
            <a:r>
              <a:rPr lang="en-US" dirty="0">
                <a:latin typeface="Times New Roman"/>
                <a:ea typeface="+mn-lt"/>
                <a:cs typeface="+mn-lt"/>
              </a:rPr>
              <a:t>, </a:t>
            </a:r>
            <a:r>
              <a:rPr lang="en-US">
                <a:latin typeface="Times New Roman"/>
                <a:ea typeface="+mn-lt"/>
                <a:cs typeface="+mn-lt"/>
              </a:rPr>
              <a:t>xen </a:t>
            </a:r>
            <a:r>
              <a:rPr lang="en-US" smtClean="0">
                <a:latin typeface="Times New Roman"/>
                <a:ea typeface="+mn-lt"/>
                <a:cs typeface="+mn-lt"/>
              </a:rPr>
              <a:t>kẽ </a:t>
            </a:r>
            <a:r>
              <a:rPr lang="en-US" dirty="0" err="1">
                <a:latin typeface="Times New Roman"/>
                <a:ea typeface="+mn-lt"/>
                <a:cs typeface="+mn-lt"/>
              </a:rPr>
              <a:t>với</a:t>
            </a:r>
            <a:r>
              <a:rPr lang="en-US" dirty="0">
                <a:latin typeface="Times New Roman"/>
                <a:ea typeface="+mn-lt"/>
                <a:cs typeface="+mn-lt"/>
              </a:rPr>
              <a:t> </a:t>
            </a:r>
            <a:r>
              <a:rPr lang="en-US" dirty="0" err="1">
                <a:latin typeface="Times New Roman"/>
                <a:ea typeface="+mn-lt"/>
                <a:cs typeface="+mn-lt"/>
              </a:rPr>
              <a:t>những</a:t>
            </a:r>
            <a:r>
              <a:rPr lang="en-US" dirty="0">
                <a:latin typeface="Times New Roman"/>
                <a:ea typeface="+mn-lt"/>
                <a:cs typeface="+mn-lt"/>
              </a:rPr>
              <a:t> </a:t>
            </a:r>
            <a:r>
              <a:rPr lang="en-US" dirty="0" err="1">
                <a:latin typeface="Times New Roman"/>
                <a:ea typeface="+mn-lt"/>
                <a:cs typeface="+mn-lt"/>
              </a:rPr>
              <a:t>ngày</a:t>
            </a:r>
            <a:r>
              <a:rPr lang="en-US" dirty="0">
                <a:latin typeface="Times New Roman"/>
                <a:ea typeface="+mn-lt"/>
                <a:cs typeface="+mn-lt"/>
              </a:rPr>
              <a:t> </a:t>
            </a:r>
            <a:r>
              <a:rPr lang="en-US" dirty="0" err="1">
                <a:latin typeface="Times New Roman"/>
                <a:ea typeface="+mn-lt"/>
                <a:cs typeface="+mn-lt"/>
              </a:rPr>
              <a:t>tiêu</a:t>
            </a:r>
            <a:r>
              <a:rPr lang="en-US" dirty="0">
                <a:latin typeface="Times New Roman"/>
                <a:ea typeface="+mn-lt"/>
                <a:cs typeface="+mn-lt"/>
              </a:rPr>
              <a:t> </a:t>
            </a:r>
            <a:r>
              <a:rPr lang="en-US" dirty="0" err="1">
                <a:latin typeface="Times New Roman"/>
                <a:ea typeface="+mn-lt"/>
                <a:cs typeface="+mn-lt"/>
              </a:rPr>
              <a:t>lỏng</a:t>
            </a:r>
            <a:r>
              <a:rPr lang="en-US" dirty="0">
                <a:latin typeface="Times New Roman"/>
                <a:ea typeface="+mn-lt"/>
                <a:cs typeface="+mn-lt"/>
              </a:rPr>
              <a:t> </a:t>
            </a:r>
            <a:r>
              <a:rPr lang="en-US" dirty="0" err="1">
                <a:latin typeface="Times New Roman"/>
                <a:ea typeface="+mn-lt"/>
                <a:cs typeface="+mn-lt"/>
              </a:rPr>
              <a:t>trong</a:t>
            </a:r>
            <a:r>
              <a:rPr lang="en-US" dirty="0">
                <a:latin typeface="Times New Roman"/>
                <a:ea typeface="+mn-lt"/>
                <a:cs typeface="+mn-lt"/>
              </a:rPr>
              <a:t> </a:t>
            </a:r>
            <a:r>
              <a:rPr lang="en-US" dirty="0" err="1">
                <a:latin typeface="Times New Roman"/>
                <a:ea typeface="+mn-lt"/>
                <a:cs typeface="+mn-lt"/>
              </a:rPr>
              <a:t>khi</a:t>
            </a:r>
            <a:r>
              <a:rPr lang="en-US" dirty="0">
                <a:latin typeface="Times New Roman"/>
                <a:ea typeface="+mn-lt"/>
                <a:cs typeface="+mn-lt"/>
              </a:rPr>
              <a:t> </a:t>
            </a:r>
            <a:r>
              <a:rPr lang="en-US" dirty="0" err="1">
                <a:latin typeface="Times New Roman"/>
                <a:ea typeface="+mn-lt"/>
                <a:cs typeface="+mn-lt"/>
              </a:rPr>
              <a:t>trước</a:t>
            </a:r>
            <a:r>
              <a:rPr lang="en-US" dirty="0">
                <a:latin typeface="Times New Roman"/>
                <a:ea typeface="+mn-lt"/>
                <a:cs typeface="+mn-lt"/>
              </a:rPr>
              <a:t> </a:t>
            </a:r>
            <a:r>
              <a:rPr lang="en-US" dirty="0" err="1">
                <a:latin typeface="Times New Roman"/>
                <a:ea typeface="+mn-lt"/>
                <a:cs typeface="+mn-lt"/>
              </a:rPr>
              <a:t>đó</a:t>
            </a:r>
            <a:r>
              <a:rPr lang="en-US" dirty="0">
                <a:latin typeface="Times New Roman"/>
                <a:ea typeface="+mn-lt"/>
                <a:cs typeface="+mn-lt"/>
              </a:rPr>
              <a:t> </a:t>
            </a:r>
            <a:r>
              <a:rPr lang="en-US" dirty="0" err="1">
                <a:latin typeface="Times New Roman"/>
                <a:ea typeface="+mn-lt"/>
                <a:cs typeface="+mn-lt"/>
              </a:rPr>
              <a:t>bệnh</a:t>
            </a:r>
            <a:r>
              <a:rPr lang="en-US" dirty="0">
                <a:latin typeface="Times New Roman"/>
                <a:ea typeface="+mn-lt"/>
                <a:cs typeface="+mn-lt"/>
              </a:rPr>
              <a:t> </a:t>
            </a:r>
            <a:r>
              <a:rPr lang="en-US" dirty="0" err="1">
                <a:latin typeface="Times New Roman"/>
                <a:ea typeface="+mn-lt"/>
                <a:cs typeface="+mn-lt"/>
              </a:rPr>
              <a:t>nhân</a:t>
            </a:r>
            <a:r>
              <a:rPr lang="en-US" dirty="0">
                <a:latin typeface="Times New Roman"/>
                <a:ea typeface="+mn-lt"/>
                <a:cs typeface="+mn-lt"/>
              </a:rPr>
              <a:t> </a:t>
            </a:r>
            <a:r>
              <a:rPr lang="en-US" dirty="0" err="1">
                <a:latin typeface="Times New Roman"/>
                <a:ea typeface="+mn-lt"/>
                <a:cs typeface="+mn-lt"/>
              </a:rPr>
              <a:t>chỉ</a:t>
            </a:r>
            <a:r>
              <a:rPr lang="en-US" dirty="0">
                <a:latin typeface="Times New Roman"/>
                <a:ea typeface="+mn-lt"/>
                <a:cs typeface="+mn-lt"/>
              </a:rPr>
              <a:t> </a:t>
            </a:r>
            <a:r>
              <a:rPr lang="en-US" dirty="0" err="1">
                <a:latin typeface="Times New Roman"/>
                <a:ea typeface="+mn-lt"/>
                <a:cs typeface="+mn-lt"/>
              </a:rPr>
              <a:t>đi</a:t>
            </a:r>
            <a:r>
              <a:rPr lang="en-US" dirty="0">
                <a:latin typeface="Times New Roman"/>
                <a:ea typeface="+mn-lt"/>
                <a:cs typeface="+mn-lt"/>
              </a:rPr>
              <a:t> 1 </a:t>
            </a:r>
            <a:r>
              <a:rPr lang="en-US" dirty="0" err="1">
                <a:latin typeface="Times New Roman"/>
                <a:ea typeface="+mn-lt"/>
                <a:cs typeface="+mn-lt"/>
              </a:rPr>
              <a:t>lần</a:t>
            </a:r>
            <a:r>
              <a:rPr lang="en-US" dirty="0">
                <a:latin typeface="Times New Roman"/>
                <a:ea typeface="+mn-lt"/>
                <a:cs typeface="+mn-lt"/>
              </a:rPr>
              <a:t>/</a:t>
            </a:r>
            <a:r>
              <a:rPr lang="en-US" dirty="0" err="1">
                <a:latin typeface="Times New Roman"/>
                <a:ea typeface="+mn-lt"/>
                <a:cs typeface="+mn-lt"/>
              </a:rPr>
              <a:t>ngày</a:t>
            </a:r>
            <a:r>
              <a:rPr lang="en-US" dirty="0">
                <a:latin typeface="Times New Roman"/>
                <a:ea typeface="+mn-lt"/>
                <a:cs typeface="+mn-lt"/>
              </a:rPr>
              <a:t>, </a:t>
            </a:r>
            <a:r>
              <a:rPr lang="en-US" dirty="0" err="1">
                <a:latin typeface="Times New Roman"/>
                <a:ea typeface="+mn-lt"/>
                <a:cs typeface="+mn-lt"/>
              </a:rPr>
              <a:t>phân</a:t>
            </a:r>
            <a:r>
              <a:rPr lang="en-US" dirty="0">
                <a:latin typeface="Times New Roman"/>
                <a:ea typeface="+mn-lt"/>
                <a:cs typeface="+mn-lt"/>
              </a:rPr>
              <a:t> </a:t>
            </a:r>
            <a:r>
              <a:rPr lang="en-US" dirty="0" err="1">
                <a:latin typeface="Times New Roman"/>
                <a:ea typeface="+mn-lt"/>
                <a:cs typeface="+mn-lt"/>
              </a:rPr>
              <a:t>vàng</a:t>
            </a:r>
            <a:r>
              <a:rPr lang="en-US" dirty="0">
                <a:latin typeface="Times New Roman"/>
                <a:ea typeface="+mn-lt"/>
                <a:cs typeface="+mn-lt"/>
              </a:rPr>
              <a:t> </a:t>
            </a:r>
            <a:r>
              <a:rPr lang="en-US" dirty="0" err="1">
                <a:latin typeface="Times New Roman"/>
                <a:ea typeface="+mn-lt"/>
                <a:cs typeface="+mn-lt"/>
              </a:rPr>
              <a:t>mềm</a:t>
            </a:r>
            <a:r>
              <a:rPr lang="en-US" dirty="0">
                <a:latin typeface="Times New Roman"/>
                <a:ea typeface="+mn-lt"/>
                <a:cs typeface="+mn-lt"/>
              </a:rPr>
              <a:t> </a:t>
            </a:r>
            <a:r>
              <a:rPr lang="en-US" dirty="0" err="1">
                <a:latin typeface="Times New Roman"/>
                <a:ea typeface="+mn-lt"/>
                <a:cs typeface="+mn-lt"/>
              </a:rPr>
              <a:t>đóng</a:t>
            </a:r>
            <a:r>
              <a:rPr lang="en-US" dirty="0">
                <a:latin typeface="Times New Roman"/>
                <a:ea typeface="+mn-lt"/>
                <a:cs typeface="+mn-lt"/>
              </a:rPr>
              <a:t> </a:t>
            </a:r>
            <a:r>
              <a:rPr lang="en-US" dirty="0" err="1">
                <a:latin typeface="Times New Roman"/>
                <a:ea typeface="+mn-lt"/>
                <a:cs typeface="+mn-lt"/>
              </a:rPr>
              <a:t>khuông</a:t>
            </a:r>
            <a:r>
              <a:rPr lang="en-US" dirty="0">
                <a:latin typeface="Times New Roman"/>
                <a:ea typeface="+mn-lt"/>
                <a:cs typeface="+mn-lt"/>
              </a:rPr>
              <a:t>. </a:t>
            </a:r>
            <a:r>
              <a:rPr lang="en-US" dirty="0" err="1">
                <a:latin typeface="Times New Roman"/>
                <a:ea typeface="+mn-lt"/>
                <a:cs typeface="+mn-lt"/>
              </a:rPr>
              <a:t>Bệnh</a:t>
            </a:r>
            <a:r>
              <a:rPr lang="en-US" dirty="0">
                <a:latin typeface="Times New Roman"/>
                <a:ea typeface="+mn-lt"/>
                <a:cs typeface="+mn-lt"/>
              </a:rPr>
              <a:t> </a:t>
            </a:r>
            <a:r>
              <a:rPr lang="en-US" dirty="0" err="1">
                <a:latin typeface="Times New Roman"/>
                <a:ea typeface="+mn-lt"/>
                <a:cs typeface="+mn-lt"/>
              </a:rPr>
              <a:t>nhân</a:t>
            </a:r>
            <a:r>
              <a:rPr lang="en-US" dirty="0">
                <a:latin typeface="Times New Roman"/>
                <a:ea typeface="+mn-lt"/>
                <a:cs typeface="+mn-lt"/>
              </a:rPr>
              <a:t> </a:t>
            </a:r>
            <a:r>
              <a:rPr lang="en-US" dirty="0" err="1">
                <a:latin typeface="Times New Roman"/>
                <a:ea typeface="+mn-lt"/>
                <a:cs typeface="+mn-lt"/>
              </a:rPr>
              <a:t>không</a:t>
            </a:r>
            <a:r>
              <a:rPr lang="en-US" dirty="0">
                <a:latin typeface="Times New Roman"/>
                <a:ea typeface="+mn-lt"/>
                <a:cs typeface="+mn-lt"/>
              </a:rPr>
              <a:t> </a:t>
            </a:r>
            <a:r>
              <a:rPr lang="en-US" dirty="0" err="1">
                <a:latin typeface="Times New Roman"/>
                <a:ea typeface="+mn-lt"/>
                <a:cs typeface="+mn-lt"/>
              </a:rPr>
              <a:t>đi</a:t>
            </a:r>
            <a:r>
              <a:rPr lang="en-US" dirty="0">
                <a:latin typeface="Times New Roman"/>
                <a:ea typeface="+mn-lt"/>
                <a:cs typeface="+mn-lt"/>
              </a:rPr>
              <a:t> </a:t>
            </a:r>
            <a:r>
              <a:rPr lang="en-US" dirty="0" err="1">
                <a:latin typeface="Times New Roman"/>
                <a:ea typeface="+mn-lt"/>
                <a:cs typeface="+mn-lt"/>
              </a:rPr>
              <a:t>khám</a:t>
            </a:r>
            <a:r>
              <a:rPr lang="en-US" dirty="0">
                <a:latin typeface="Times New Roman"/>
                <a:ea typeface="+mn-lt"/>
                <a:cs typeface="+mn-lt"/>
              </a:rPr>
              <a:t> </a:t>
            </a:r>
            <a:r>
              <a:rPr lang="en-US" dirty="0" err="1">
                <a:latin typeface="Times New Roman"/>
                <a:ea typeface="+mn-lt"/>
                <a:cs typeface="+mn-lt"/>
              </a:rPr>
              <a:t>và</a:t>
            </a:r>
            <a:r>
              <a:rPr lang="en-US" dirty="0">
                <a:latin typeface="Times New Roman"/>
                <a:ea typeface="+mn-lt"/>
                <a:cs typeface="+mn-lt"/>
              </a:rPr>
              <a:t> </a:t>
            </a:r>
            <a:r>
              <a:rPr lang="en-US" dirty="0" err="1">
                <a:latin typeface="Times New Roman"/>
                <a:ea typeface="+mn-lt"/>
                <a:cs typeface="+mn-lt"/>
              </a:rPr>
              <a:t>điều</a:t>
            </a:r>
            <a:r>
              <a:rPr lang="en-US" dirty="0">
                <a:latin typeface="Times New Roman"/>
                <a:ea typeface="+mn-lt"/>
                <a:cs typeface="+mn-lt"/>
              </a:rPr>
              <a:t> </a:t>
            </a:r>
            <a:r>
              <a:rPr lang="en-US" dirty="0" err="1">
                <a:latin typeface="Times New Roman"/>
                <a:ea typeface="+mn-lt"/>
                <a:cs typeface="+mn-lt"/>
              </a:rPr>
              <a:t>trị</a:t>
            </a:r>
            <a:r>
              <a:rPr lang="en-US" dirty="0">
                <a:latin typeface="Times New Roman"/>
                <a:ea typeface="+mn-lt"/>
                <a:cs typeface="+mn-lt"/>
              </a:rPr>
              <a:t> </a:t>
            </a:r>
            <a:endParaRPr lang="en-US" dirty="0">
              <a:latin typeface="Times New Roman"/>
              <a:cs typeface="Calibri"/>
            </a:endParaRPr>
          </a:p>
          <a:p>
            <a:pPr marL="0" indent="0" algn="just">
              <a:buNone/>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pSp>
        <p:nvGrpSpPr>
          <p:cNvPr id="4" name="Nhóm 3">
            <a:extLst>
              <a:ext uri="{FF2B5EF4-FFF2-40B4-BE49-F238E27FC236}">
                <a16:creationId xmlns:a16="http://schemas.microsoft.com/office/drawing/2014/main" xmlns="" id="{667E82C4-7057-4FD9-B8E8-A5F4209F204E}"/>
              </a:ext>
            </a:extLst>
          </p:cNvPr>
          <p:cNvGrpSpPr/>
          <p:nvPr/>
        </p:nvGrpSpPr>
        <p:grpSpPr>
          <a:xfrm>
            <a:off x="838200" y="666750"/>
            <a:ext cx="4267199" cy="742950"/>
            <a:chOff x="838200" y="666750"/>
            <a:chExt cx="4267199" cy="742950"/>
          </a:xfrm>
        </p:grpSpPr>
        <p:sp>
          <p:nvSpPr>
            <p:cNvPr id="5" name="Mũi tên: Hình ngũ giác 4">
              <a:extLst>
                <a:ext uri="{FF2B5EF4-FFF2-40B4-BE49-F238E27FC236}">
                  <a16:creationId xmlns:a16="http://schemas.microsoft.com/office/drawing/2014/main" xmlns="" id="{DE5AA012-F7B7-4F32-A2BF-255CD6CE6B85}"/>
                </a:ext>
              </a:extLst>
            </p:cNvPr>
            <p:cNvSpPr/>
            <p:nvPr/>
          </p:nvSpPr>
          <p:spPr>
            <a:xfrm>
              <a:off x="838200" y="666750"/>
              <a:ext cx="4267199"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BỆNH SỬ</a:t>
              </a:r>
            </a:p>
          </p:txBody>
        </p:sp>
        <p:sp>
          <p:nvSpPr>
            <p:cNvPr id="6" name="Mũi tên: Hình ngũ giác 5">
              <a:extLst>
                <a:ext uri="{FF2B5EF4-FFF2-40B4-BE49-F238E27FC236}">
                  <a16:creationId xmlns:a16="http://schemas.microsoft.com/office/drawing/2014/main" xmlns="" id="{5C516E1C-102D-4190-86CA-D59FED3071CB}"/>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III</a:t>
              </a:r>
            </a:p>
          </p:txBody>
        </p:sp>
      </p:grpSp>
    </p:spTree>
    <p:extLst>
      <p:ext uri="{BB962C8B-B14F-4D97-AF65-F5344CB8AC3E}">
        <p14:creationId xmlns:p14="http://schemas.microsoft.com/office/powerpoint/2010/main" xmlns="" val="209781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E05D0CF-4574-4E9A-8792-8977760CFDEA}"/>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757D5131-6F3D-4691-8CC5-BB19F75F08A7}"/>
              </a:ext>
            </a:extLst>
          </p:cNvPr>
          <p:cNvSpPr>
            <a:spLocks noGrp="1"/>
          </p:cNvSpPr>
          <p:nvPr>
            <p:ph idx="1"/>
          </p:nvPr>
        </p:nvSpPr>
        <p:spPr/>
        <p:txBody>
          <a:bodyPr vert="horz" lIns="91440" tIns="45720" rIns="91440" bIns="45720" rtlCol="0" anchor="t">
            <a:normAutofit/>
          </a:bodyPr>
          <a:lstStyle/>
          <a:p>
            <a:pPr marL="0" indent="0" algn="just">
              <a:buNone/>
            </a:pPr>
            <a:r>
              <a:rPr lang="en-US" dirty="0" err="1">
                <a:latin typeface="Times New Roman" pitchFamily="18" charset="0"/>
                <a:ea typeface="+mn-lt"/>
                <a:cs typeface="Times New Roman" pitchFamily="18" charset="0"/>
              </a:rPr>
              <a:t>Cách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nhập</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viện</a:t>
            </a:r>
            <a:r>
              <a:rPr lang="en-US" dirty="0">
                <a:latin typeface="Times New Roman" pitchFamily="18" charset="0"/>
                <a:ea typeface="+mn-lt"/>
                <a:cs typeface="Times New Roman" pitchFamily="18" charset="0"/>
              </a:rPr>
              <a:t> 6 </a:t>
            </a:r>
            <a:r>
              <a:rPr lang="en-US" dirty="0" err="1">
                <a:latin typeface="Times New Roman" pitchFamily="18" charset="0"/>
                <a:ea typeface="+mn-lt"/>
                <a:cs typeface="Times New Roman" pitchFamily="18" charset="0"/>
              </a:rPr>
              <a:t>tháng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tình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trạng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tiêu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của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cải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thiện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cảm</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giác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mót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rặn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nhiều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hơn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phải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vào</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nhà</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vệ</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sinh</a:t>
            </a:r>
            <a:r>
              <a:rPr lang="en-US" dirty="0">
                <a:latin typeface="Times New Roman" pitchFamily="18" charset="0"/>
                <a:ea typeface="+mn-lt"/>
                <a:cs typeface="Times New Roman" pitchFamily="18" charset="0"/>
              </a:rPr>
              <a:t> 9-10 </a:t>
            </a:r>
            <a:r>
              <a:rPr lang="en-US" dirty="0" err="1">
                <a:latin typeface="Times New Roman" pitchFamily="18" charset="0"/>
                <a:ea typeface="+mn-lt"/>
                <a:cs typeface="Times New Roman" pitchFamily="18" charset="0"/>
              </a:rPr>
              <a:t>lần</a:t>
            </a:r>
            <a:r>
              <a:rPr lang="en-US" dirty="0">
                <a:latin typeface="Times New Roman" pitchFamily="18" charset="0"/>
                <a:ea typeface="+mn-lt"/>
                <a:cs typeface="Times New Roman" pitchFamily="18" charset="0"/>
              </a:rPr>
              <a:t>/</a:t>
            </a:r>
            <a:r>
              <a:rPr lang="en-US" dirty="0" err="1">
                <a:latin typeface="Times New Roman" pitchFamily="18" charset="0"/>
                <a:ea typeface="+mn-lt"/>
                <a:cs typeface="Times New Roman" pitchFamily="18" charset="0"/>
              </a:rPr>
              <a:t>ngày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tuy</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nhiên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chỉ</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khoảng</a:t>
            </a:r>
            <a:r>
              <a:rPr lang="en-US" dirty="0">
                <a:latin typeface="Times New Roman" pitchFamily="18" charset="0"/>
                <a:ea typeface="+mn-lt"/>
                <a:cs typeface="Times New Roman" pitchFamily="18" charset="0"/>
              </a:rPr>
              <a:t> 2-3 </a:t>
            </a:r>
            <a:r>
              <a:rPr lang="en-US" dirty="0" err="1">
                <a:latin typeface="Times New Roman" pitchFamily="18" charset="0"/>
                <a:ea typeface="+mn-lt"/>
                <a:cs typeface="Times New Roman" pitchFamily="18" charset="0"/>
              </a:rPr>
              <a:t>lần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là</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có</a:t>
            </a:r>
            <a:r>
              <a:rPr lang="en-US" dirty="0">
                <a:latin typeface="Times New Roman" pitchFamily="18" charset="0"/>
                <a:ea typeface="+mn-lt"/>
                <a:cs typeface="Times New Roman" pitchFamily="18" charset="0"/>
              </a:rPr>
              <a:t> ra </a:t>
            </a:r>
            <a:r>
              <a:rPr lang="en-US" dirty="0" err="1">
                <a:latin typeface="Times New Roman" pitchFamily="18" charset="0"/>
                <a:ea typeface="+mn-lt"/>
                <a:cs typeface="Times New Roman" pitchFamily="18" charset="0"/>
              </a:rPr>
              <a:t>phân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nhỏ</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dẹt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nhiều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hơn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lúc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đi</a:t>
            </a:r>
            <a:r>
              <a:rPr lang="en-US" dirty="0">
                <a:latin typeface="Times New Roman" pitchFamily="18" charset="0"/>
                <a:ea typeface="+mn-lt"/>
                <a:cs typeface="Times New Roman" pitchFamily="18" charset="0"/>
              </a:rPr>
              <a:t> ra </a:t>
            </a:r>
            <a:r>
              <a:rPr lang="en-US" dirty="0" err="1">
                <a:latin typeface="Times New Roman" pitchFamily="18" charset="0"/>
                <a:ea typeface="+mn-lt"/>
                <a:cs typeface="Times New Roman" pitchFamily="18" charset="0"/>
              </a:rPr>
              <a:t>nước</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thỉnh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thoảng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máu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tươi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lượng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ít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dính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lên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phân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hoa</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mắt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chóng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mặt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sau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tiêu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Bệnh</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nhân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có</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khối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lòi</a:t>
            </a:r>
            <a:r>
              <a:rPr lang="en-US" dirty="0">
                <a:latin typeface="Times New Roman" pitchFamily="18" charset="0"/>
                <a:ea typeface="+mn-lt"/>
                <a:cs typeface="Times New Roman" pitchFamily="18" charset="0"/>
              </a:rPr>
              <a:t> ra </a:t>
            </a:r>
            <a:r>
              <a:rPr lang="en-US" dirty="0" err="1">
                <a:latin typeface="Times New Roman" pitchFamily="18" charset="0"/>
                <a:ea typeface="+mn-lt"/>
                <a:cs typeface="Times New Roman" pitchFamily="18" charset="0"/>
              </a:rPr>
              <a:t>khỏi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hậu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môn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tiêu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không</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đau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buốt</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hạu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môn</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sau</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đi</a:t>
            </a:r>
            <a:r>
              <a:rPr lang="en-US" dirty="0">
                <a:latin typeface="Times New Roman" pitchFamily="18" charset="0"/>
                <a:ea typeface="+mn-lt"/>
                <a:cs typeface="Times New Roman" pitchFamily="18" charset="0"/>
              </a:rPr>
              <a:t> </a:t>
            </a:r>
            <a:r>
              <a:rPr lang="en-US" dirty="0" err="1">
                <a:latin typeface="Times New Roman" pitchFamily="18" charset="0"/>
                <a:ea typeface="+mn-lt"/>
                <a:cs typeface="Times New Roman" pitchFamily="18" charset="0"/>
              </a:rPr>
              <a:t>tiêu</a:t>
            </a:r>
            <a:endParaRPr lang="en-US" dirty="0">
              <a:latin typeface="Times New Roman" pitchFamily="18" charset="0"/>
              <a:ea typeface="+mn-lt"/>
              <a:cs typeface="Times New Roman" pitchFamily="18" charset="0"/>
            </a:endParaRPr>
          </a:p>
          <a:p>
            <a:pPr algn="just"/>
            <a:endParaRPr lang="en-US" dirty="0">
              <a:latin typeface="Times New Roman" panose="02020603050405020304" pitchFamily="18" charset="0"/>
              <a:cs typeface="Times New Roman" panose="02020603050405020304" pitchFamily="18" charset="0"/>
            </a:endParaRPr>
          </a:p>
        </p:txBody>
      </p:sp>
      <p:grpSp>
        <p:nvGrpSpPr>
          <p:cNvPr id="4" name="Nhóm 3">
            <a:extLst>
              <a:ext uri="{FF2B5EF4-FFF2-40B4-BE49-F238E27FC236}">
                <a16:creationId xmlns:a16="http://schemas.microsoft.com/office/drawing/2014/main" xmlns="" id="{667E82C4-7057-4FD9-B8E8-A5F4209F204E}"/>
              </a:ext>
            </a:extLst>
          </p:cNvPr>
          <p:cNvGrpSpPr/>
          <p:nvPr/>
        </p:nvGrpSpPr>
        <p:grpSpPr>
          <a:xfrm>
            <a:off x="838200" y="666750"/>
            <a:ext cx="4267199" cy="742950"/>
            <a:chOff x="838200" y="666750"/>
            <a:chExt cx="4267199" cy="742950"/>
          </a:xfrm>
        </p:grpSpPr>
        <p:sp>
          <p:nvSpPr>
            <p:cNvPr id="5" name="Mũi tên: Hình ngũ giác 4">
              <a:extLst>
                <a:ext uri="{FF2B5EF4-FFF2-40B4-BE49-F238E27FC236}">
                  <a16:creationId xmlns:a16="http://schemas.microsoft.com/office/drawing/2014/main" xmlns="" id="{DE5AA012-F7B7-4F32-A2BF-255CD6CE6B85}"/>
                </a:ext>
              </a:extLst>
            </p:cNvPr>
            <p:cNvSpPr/>
            <p:nvPr/>
          </p:nvSpPr>
          <p:spPr>
            <a:xfrm>
              <a:off x="838200" y="666750"/>
              <a:ext cx="4267199"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BỆNH SỬ</a:t>
              </a:r>
            </a:p>
          </p:txBody>
        </p:sp>
        <p:sp>
          <p:nvSpPr>
            <p:cNvPr id="6" name="Mũi tên: Hình ngũ giác 5">
              <a:extLst>
                <a:ext uri="{FF2B5EF4-FFF2-40B4-BE49-F238E27FC236}">
                  <a16:creationId xmlns:a16="http://schemas.microsoft.com/office/drawing/2014/main" xmlns="" id="{5C516E1C-102D-4190-86CA-D59FED3071CB}"/>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III</a:t>
              </a:r>
            </a:p>
          </p:txBody>
        </p:sp>
      </p:grpSp>
    </p:spTree>
    <p:extLst>
      <p:ext uri="{BB962C8B-B14F-4D97-AF65-F5344CB8AC3E}">
        <p14:creationId xmlns:p14="http://schemas.microsoft.com/office/powerpoint/2010/main" xmlns="" val="90301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E05D0CF-4574-4E9A-8792-8977760CFDEA}"/>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xmlns="" id="{757D5131-6F3D-4691-8CC5-BB19F75F08A7}"/>
              </a:ext>
            </a:extLst>
          </p:cNvPr>
          <p:cNvSpPr>
            <a:spLocks noGrp="1"/>
          </p:cNvSpPr>
          <p:nvPr>
            <p:ph idx="1"/>
          </p:nvPr>
        </p:nvSpPr>
        <p:spPr/>
        <p:txBody>
          <a:bodyPr vert="horz" lIns="91440" tIns="45720" rIns="91440" bIns="45720" rtlCol="0" anchor="t">
            <a:normAutofit fontScale="92500" lnSpcReduction="10000"/>
          </a:bodyPr>
          <a:lstStyle/>
          <a:p>
            <a:pPr marL="0" indent="0" algn="just">
              <a:buNone/>
            </a:pPr>
            <a:r>
              <a:rPr lang="en-US" dirty="0">
                <a:latin typeface="Times New Roman" pitchFamily="18" charset="0"/>
                <a:ea typeface="+mn-lt"/>
                <a:cs typeface="Times New Roman" pitchFamily="18" charset="0"/>
              </a:rPr>
              <a:t>Cách nhập viện 1,5 tháng bệnh nhân xuất hiện đau bụng nhiều vùng thượng vị, kéo dài từ 0h đến 5h sáng lúc bệnh nhân đang mổ heo, đau quặn cơn, cơn kéo dài 30 phút, mỗi cơn cách nhau 1 tiếng, cường độ trung bình, lan sang hạ sườn phải và hạ sườn trái, không yếu tố tăng giảm, bệnh nhân cố gắng làm việc tiếp. Sáng hôm sau bệnh nhân đi mua thuốc Tây không rõ loại, tình trạng đau giảm từ từ, đến trưa hôm sau thì hết hẳn. Tình trạng đi tiêu vẫn như mô tả phía trên. Sau đó khoảng 10 ngày, bệnh nhân xuất hiện cơn đau bụng với tính chất tương tự cơn trước đó, nhưng cường độ nặng hơn khiến bệnh nhân không chịu được ⇒ Đi khám bệnh viện Hóc Môn, được làm siêu âm bụng, CT scan bụng có cản quang, được chẩn đoán “U gan, U trực tràng” (Không xin được giấy tờ tuyến dưới), được bệnh viện giới thiệu lên khám BV Ung </a:t>
            </a:r>
            <a:r>
              <a:rPr lang="en-US" dirty="0" err="1">
                <a:latin typeface="Times New Roman" pitchFamily="18" charset="0"/>
                <a:ea typeface="+mn-lt"/>
                <a:cs typeface="Times New Roman" pitchFamily="18" charset="0"/>
              </a:rPr>
              <a:t>Bướu</a:t>
            </a:r>
          </a:p>
          <a:p>
            <a:pPr algn="just"/>
            <a:endParaRPr lang="en-US" dirty="0">
              <a:latin typeface="Times New Roman" panose="02020603050405020304" pitchFamily="18" charset="0"/>
              <a:cs typeface="Times New Roman" panose="02020603050405020304" pitchFamily="18" charset="0"/>
            </a:endParaRPr>
          </a:p>
        </p:txBody>
      </p:sp>
      <p:grpSp>
        <p:nvGrpSpPr>
          <p:cNvPr id="4" name="Nhóm 3">
            <a:extLst>
              <a:ext uri="{FF2B5EF4-FFF2-40B4-BE49-F238E27FC236}">
                <a16:creationId xmlns:a16="http://schemas.microsoft.com/office/drawing/2014/main" xmlns="" id="{667E82C4-7057-4FD9-B8E8-A5F4209F204E}"/>
              </a:ext>
            </a:extLst>
          </p:cNvPr>
          <p:cNvGrpSpPr/>
          <p:nvPr/>
        </p:nvGrpSpPr>
        <p:grpSpPr>
          <a:xfrm>
            <a:off x="838200" y="666750"/>
            <a:ext cx="4267199" cy="742950"/>
            <a:chOff x="838200" y="666750"/>
            <a:chExt cx="4267199" cy="742950"/>
          </a:xfrm>
        </p:grpSpPr>
        <p:sp>
          <p:nvSpPr>
            <p:cNvPr id="5" name="Mũi tên: Hình ngũ giác 4">
              <a:extLst>
                <a:ext uri="{FF2B5EF4-FFF2-40B4-BE49-F238E27FC236}">
                  <a16:creationId xmlns:a16="http://schemas.microsoft.com/office/drawing/2014/main" xmlns="" id="{DE5AA012-F7B7-4F32-A2BF-255CD6CE6B85}"/>
                </a:ext>
              </a:extLst>
            </p:cNvPr>
            <p:cNvSpPr/>
            <p:nvPr/>
          </p:nvSpPr>
          <p:spPr>
            <a:xfrm>
              <a:off x="838200" y="666750"/>
              <a:ext cx="4267199" cy="742950"/>
            </a:xfrm>
            <a:prstGeom prst="homePlate">
              <a:avLst/>
            </a:prstGeom>
            <a:solidFill>
              <a:srgbClr val="223C6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imes New Roman" panose="02020603050405020304" pitchFamily="18" charset="0"/>
                  <a:cs typeface="Times New Roman" panose="02020603050405020304" pitchFamily="18" charset="0"/>
                </a:rPr>
                <a:t>	      BỆNH SỬ</a:t>
              </a:r>
            </a:p>
          </p:txBody>
        </p:sp>
        <p:sp>
          <p:nvSpPr>
            <p:cNvPr id="6" name="Mũi tên: Hình ngũ giác 5">
              <a:extLst>
                <a:ext uri="{FF2B5EF4-FFF2-40B4-BE49-F238E27FC236}">
                  <a16:creationId xmlns:a16="http://schemas.microsoft.com/office/drawing/2014/main" xmlns="" id="{5C516E1C-102D-4190-86CA-D59FED3071CB}"/>
                </a:ext>
              </a:extLst>
            </p:cNvPr>
            <p:cNvSpPr/>
            <p:nvPr/>
          </p:nvSpPr>
          <p:spPr>
            <a:xfrm>
              <a:off x="847725" y="690562"/>
              <a:ext cx="1216304" cy="690563"/>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III</a:t>
              </a:r>
            </a:p>
          </p:txBody>
        </p:sp>
      </p:grpSp>
    </p:spTree>
    <p:extLst>
      <p:ext uri="{BB962C8B-B14F-4D97-AF65-F5344CB8AC3E}">
        <p14:creationId xmlns:p14="http://schemas.microsoft.com/office/powerpoint/2010/main" xmlns="" val="2753824014"/>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1564</TotalTime>
  <Words>710</Words>
  <Application>Microsoft Office PowerPoint</Application>
  <PresentationFormat>Custom</PresentationFormat>
  <Paragraphs>434</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Chủ đề Office</vt:lpstr>
      <vt:lpstr>Slide 1</vt:lpstr>
      <vt:lpstr>I. HÀNH CHÍNH</vt:lpstr>
      <vt:lpstr>Slide 3</vt:lpstr>
      <vt:lpstr>II. LÝ DO NHẬP VIỆN</vt:lpstr>
      <vt:lpstr>Slide 5</vt:lpstr>
      <vt:lpstr>III. BỆNH SỬ</vt:lpstr>
      <vt:lpstr>Slide 7</vt:lpstr>
      <vt:lpstr>Slide 8</vt:lpstr>
      <vt:lpstr>Slide 9</vt:lpstr>
      <vt:lpstr>Slide 10</vt:lpstr>
      <vt:lpstr>Slide 11</vt:lpstr>
      <vt:lpstr>IV. TIỀN CĂN</vt:lpstr>
      <vt:lpstr>Slide 13</vt:lpstr>
      <vt:lpstr>Slide 14</vt:lpstr>
      <vt:lpstr>V. KHÁM LÂM SÀNG</vt:lpstr>
      <vt:lpstr>Slide 16</vt:lpstr>
      <vt:lpstr>Slide 17</vt:lpstr>
      <vt:lpstr>Slide 18</vt:lpstr>
      <vt:lpstr>Slide 19</vt:lpstr>
      <vt:lpstr>Slide 20</vt:lpstr>
      <vt:lpstr>Slide 21</vt:lpstr>
      <vt:lpstr>VI. TÓM TẮT BỆNH ÁN</vt:lpstr>
      <vt:lpstr>Slide 23</vt:lpstr>
      <vt:lpstr>Slide 24</vt:lpstr>
      <vt:lpstr>Slide 25</vt:lpstr>
      <vt:lpstr>VII. ĐẶT VẤN ĐỀ</vt:lpstr>
      <vt:lpstr>Slide 27</vt:lpstr>
      <vt:lpstr>VIII. CHẨN ĐOÁN SƠ BỘ</vt:lpstr>
      <vt:lpstr>Slide 29</vt:lpstr>
      <vt:lpstr>IX. CHẨN ĐOÁN   PHÂN BIỆT</vt:lpstr>
      <vt:lpstr>Slide 31</vt:lpstr>
      <vt:lpstr>X. BIỆN LUẬN LÂM SÀNG</vt:lpstr>
      <vt:lpstr>Slide 33</vt:lpstr>
      <vt:lpstr>Slide 34</vt:lpstr>
      <vt:lpstr>Slide 35</vt:lpstr>
      <vt:lpstr>Slide 36</vt:lpstr>
      <vt:lpstr>XI. ĐỀ NGHỊ CLS</vt:lpstr>
      <vt:lpstr>Slide 38</vt:lpstr>
      <vt:lpstr>XII. BIỆN LUẬN CLS</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XIII. CHẨN ĐOÁN  XÁC ĐỊNH</vt:lpstr>
      <vt:lpstr>Slide 54</vt:lpstr>
      <vt:lpstr>XIII. TƯỜNG TRÌNH PHẪU THUẬT</vt:lpstr>
      <vt:lpstr>Slide 56</vt:lpstr>
      <vt:lpstr>Slide 57</vt:lpstr>
      <vt:lpstr>Slide 58</vt:lpstr>
      <vt:lpstr>Slide 59</vt:lpstr>
      <vt:lpstr>XIV. ĐIỀU TRỊ</vt:lpstr>
      <vt:lpstr>Slide 61</vt:lpstr>
      <vt:lpstr>XV. TIÊN LƯỢNG</vt:lpstr>
      <vt:lpstr>Slide 63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Cao Quốc Việt</dc:creator>
  <cp:lastModifiedBy>MayTinhDucDung</cp:lastModifiedBy>
  <cp:revision>433</cp:revision>
  <dcterms:created xsi:type="dcterms:W3CDTF">2021-05-06T11:51:19Z</dcterms:created>
  <dcterms:modified xsi:type="dcterms:W3CDTF">2021-05-10T13:03:41Z</dcterms:modified>
</cp:coreProperties>
</file>